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"/>
  </p:notesMasterIdLst>
  <p:sldIdLst>
    <p:sldId id="257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1E8C"/>
    <a:srgbClr val="AC3804"/>
    <a:srgbClr val="CC0000"/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833" autoAdjust="0"/>
  </p:normalViewPr>
  <p:slideViewPr>
    <p:cSldViewPr snapToGrid="0">
      <p:cViewPr varScale="1">
        <p:scale>
          <a:sx n="72" d="100"/>
          <a:sy n="72" d="100"/>
        </p:scale>
        <p:origin x="72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68000-E4C2-4BF3-96C8-7E5EF6A27CF2}" type="datetimeFigureOut">
              <a:rPr lang="es-ES" smtClean="0"/>
              <a:t>12/11/2021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1D97A-4515-4264-A54E-AC4CE9FDA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580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1D97A-4515-4264-A54E-AC4CE9FDAEF2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31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872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75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834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423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465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970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91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9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10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8ABC6E-E966-441D-9CC7-2DD30DE4D3A3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19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89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30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812185" y="1365388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COMPARATIVO OCTUBRE 2021 DELITOS </a:t>
            </a:r>
            <a:r>
              <a:rPr lang="es-MX" b="1" dirty="0">
                <a:latin typeface="Arial Narrow" panose="020B0606020202030204" pitchFamily="34" charset="0"/>
              </a:rPr>
              <a:t>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277439"/>
              </p:ext>
            </p:extLst>
          </p:nvPr>
        </p:nvGraphicFramePr>
        <p:xfrm>
          <a:off x="566056" y="2185483"/>
          <a:ext cx="7689668" cy="826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366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-43.48%</a:t>
                      </a:r>
                      <a:endParaRPr lang="es-MX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+11.11%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910270"/>
              </p:ext>
            </p:extLst>
          </p:nvPr>
        </p:nvGraphicFramePr>
        <p:xfrm>
          <a:off x="566056" y="319894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+100.00%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442406"/>
              </p:ext>
            </p:extLst>
          </p:nvPr>
        </p:nvGraphicFramePr>
        <p:xfrm>
          <a:off x="557351" y="4212403"/>
          <a:ext cx="7689668" cy="907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8437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-37.50%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+23.88%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082814"/>
              </p:ext>
            </p:extLst>
          </p:nvPr>
        </p:nvGraphicFramePr>
        <p:xfrm>
          <a:off x="566056" y="5225863"/>
          <a:ext cx="7689668" cy="923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33108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+233.33%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+17.24%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797192" y="1341007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OCTUBRE 2021 DELITOS </a:t>
            </a:r>
            <a:r>
              <a:rPr lang="es-MX" b="1" dirty="0">
                <a:latin typeface="Arial Narrow" panose="020B0606020202030204" pitchFamily="34" charset="0"/>
              </a:rPr>
              <a:t>SOCIALES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138586"/>
              </p:ext>
            </p:extLst>
          </p:nvPr>
        </p:nvGraphicFramePr>
        <p:xfrm>
          <a:off x="566056" y="2081740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+12.10%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+42.62%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443024"/>
              </p:ext>
            </p:extLst>
          </p:nvPr>
        </p:nvGraphicFramePr>
        <p:xfrm>
          <a:off x="557350" y="3131680"/>
          <a:ext cx="7689668" cy="815652"/>
        </p:xfrm>
        <a:graphic>
          <a:graphicData uri="http://schemas.openxmlformats.org/drawingml/2006/table">
            <a:tbl>
              <a:tblPr>
                <a:solidFill>
                  <a:srgbClr val="FF0000"/>
                </a:solidFill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6638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46641"/>
              </p:ext>
            </p:extLst>
          </p:nvPr>
        </p:nvGraphicFramePr>
        <p:xfrm>
          <a:off x="557351" y="4242845"/>
          <a:ext cx="7689668" cy="875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+16.67%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+100.00%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606620"/>
              </p:ext>
            </p:extLst>
          </p:nvPr>
        </p:nvGraphicFramePr>
        <p:xfrm>
          <a:off x="566056" y="5265014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+250.00%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+150.00%</a:t>
                      </a:r>
                      <a:endParaRPr lang="es-MX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7291" y="182333"/>
            <a:ext cx="546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512" y="182333"/>
            <a:ext cx="914401" cy="1076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19" y="182333"/>
            <a:ext cx="916652" cy="1161698"/>
          </a:xfrm>
          <a:prstGeom prst="rect">
            <a:avLst/>
          </a:prstGeom>
        </p:spPr>
      </p:pic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66089"/>
              </p:ext>
            </p:extLst>
          </p:nvPr>
        </p:nvGraphicFramePr>
        <p:xfrm>
          <a:off x="1787111" y="801251"/>
          <a:ext cx="5912401" cy="598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2401">
                  <a:extLst>
                    <a:ext uri="{9D8B030D-6E8A-4147-A177-3AD203B41FA5}">
                      <a16:colId xmlns:a16="http://schemas.microsoft.com/office/drawing/2014/main" val="2362720232"/>
                    </a:ext>
                  </a:extLst>
                </a:gridCol>
              </a:tblGrid>
              <a:tr h="29935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DIRECCIÓN DE PREVENCIÓN SOCIAL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70106819"/>
                  </a:ext>
                </a:extLst>
              </a:tr>
              <a:tr h="29935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effectLst/>
                        </a:rPr>
                        <a:t>ACUMULADO DE PERSONAS ATENDIDAS </a:t>
                      </a:r>
                      <a:r>
                        <a:rPr lang="es-MX" sz="1400" b="1" u="none" strike="noStrike" dirty="0" smtClean="0">
                          <a:effectLst/>
                        </a:rPr>
                        <a:t>OCTUBRE </a:t>
                      </a:r>
                      <a:r>
                        <a:rPr lang="es-MX" sz="1400" b="1" u="none" strike="noStrike" dirty="0">
                          <a:effectLst/>
                        </a:rPr>
                        <a:t>2021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5301425"/>
                  </a:ext>
                </a:extLst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860484"/>
              </p:ext>
            </p:extLst>
          </p:nvPr>
        </p:nvGraphicFramePr>
        <p:xfrm>
          <a:off x="1003300" y="2018881"/>
          <a:ext cx="7137400" cy="3686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161">
                  <a:extLst>
                    <a:ext uri="{9D8B030D-6E8A-4147-A177-3AD203B41FA5}">
                      <a16:colId xmlns:a16="http://schemas.microsoft.com/office/drawing/2014/main" val="1718178937"/>
                    </a:ext>
                  </a:extLst>
                </a:gridCol>
                <a:gridCol w="4744278">
                  <a:extLst>
                    <a:ext uri="{9D8B030D-6E8A-4147-A177-3AD203B41FA5}">
                      <a16:colId xmlns:a16="http://schemas.microsoft.com/office/drawing/2014/main" val="202341802"/>
                    </a:ext>
                  </a:extLst>
                </a:gridCol>
                <a:gridCol w="2110961">
                  <a:extLst>
                    <a:ext uri="{9D8B030D-6E8A-4147-A177-3AD203B41FA5}">
                      <a16:colId xmlns:a16="http://schemas.microsoft.com/office/drawing/2014/main" val="264976896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</a:t>
                      </a:r>
                      <a:endParaRPr lang="es-E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PERSONAS ATENDIDAS OCTUBRE 2021</a:t>
                      </a:r>
                      <a:endParaRPr lang="es-E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94243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518681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ATENCIÓN </a:t>
                      </a:r>
                      <a:r>
                        <a:rPr lang="es-E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MODULO </a:t>
                      </a:r>
                      <a:r>
                        <a:rPr lang="es-ES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UNAVI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52978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ATENCIÓN </a:t>
                      </a:r>
                      <a:r>
                        <a:rPr lang="es-MX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CENTRO DE PROXIMIDAD EN </a:t>
                      </a:r>
                      <a:r>
                        <a:rPr lang="es-MX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CAIPA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536377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PROTOCOLO DE VIOLENCIA FAMILIAR DISPOSITIVOS "SMART </a:t>
                      </a:r>
                      <a:r>
                        <a:rPr lang="es-ES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WATCH</a:t>
                      </a:r>
                      <a:r>
                        <a:rPr lang="es-E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942117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JUVENTUD </a:t>
                      </a:r>
                      <a:r>
                        <a:rPr lang="es-ES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PROXPOL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77521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DEPORTE SOCIAL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18675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TORNEO INTERMUNICIPAL DE LA PAZ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336441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PARTIDO DE PREPARACIÓN DE FUTBOL SOCCER CON ESCUELA DE RAYADOS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2033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RETAS DE FUTBOL POLICIA VS VECINOS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972798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VISITAS DE SEGUIMIENTO DE RELOJES SALVAVIDAS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37739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TALLER DE </a:t>
                      </a:r>
                      <a:r>
                        <a:rPr lang="es-E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MÚSICA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90757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JUNTAS DE </a:t>
                      </a:r>
                      <a:r>
                        <a:rPr lang="es-ES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COMITES</a:t>
                      </a:r>
                      <a:r>
                        <a:rPr lang="es-E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PROXPOL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563366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TALLER "POR MI SALUD SEXUAL Y REPRODUCTIVA"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505645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PLATICA DE PREVENCIÓN DE VIOLENCIA EN EL NOVIAZGO ADOLESCENTE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24927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PAZ ESCOLAR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313567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1227</a:t>
                      </a:r>
                      <a:endParaRPr lang="es-E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59206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0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402235" y="579487"/>
            <a:ext cx="833953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sz="1600" b="1" dirty="0">
                <a:latin typeface="Arial Black" panose="020B0A04020102020204" pitchFamily="34" charset="0"/>
              </a:rPr>
              <a:t>SECRETARIA DE SEGURIDAD CIUDADANA Y JUSTICIA </a:t>
            </a:r>
            <a:r>
              <a:rPr lang="es-MX" sz="1600" b="1" dirty="0" smtClean="0">
                <a:latin typeface="Arial Black" panose="020B0A04020102020204" pitchFamily="34" charset="0"/>
              </a:rPr>
              <a:t>CÍVICA</a:t>
            </a:r>
          </a:p>
          <a:p>
            <a:pPr algn="ctr" fontAlgn="b"/>
            <a:endParaRPr lang="es-MX" sz="1600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sz="1600" b="1" dirty="0">
                <a:latin typeface="Arial Black" panose="020B0A04020102020204" pitchFamily="34" charset="0"/>
              </a:rPr>
              <a:t>DIVISIÓN DE TRÁNSITO Y </a:t>
            </a:r>
            <a:r>
              <a:rPr lang="es-MX" sz="1600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sz="1600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sz="1600" b="1" dirty="0">
                <a:latin typeface="Arial Black" panose="020B0A04020102020204" pitchFamily="34" charset="0"/>
              </a:rPr>
              <a:t>GRAL. ESCOBEDO N. L. </a:t>
            </a:r>
            <a:endParaRPr lang="es-MX" sz="1600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sz="1600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sz="1600" dirty="0" smtClean="0">
                <a:latin typeface="Arial Black" panose="020B0A04020102020204" pitchFamily="34" charset="0"/>
              </a:rPr>
              <a:t>FACTORES OCTUBRE 2021</a:t>
            </a:r>
          </a:p>
          <a:p>
            <a:pPr fontAlgn="b"/>
            <a:r>
              <a:rPr lang="es-MX" b="1" dirty="0" smtClean="0"/>
              <a:t>                                              </a:t>
            </a:r>
          </a:p>
          <a:p>
            <a:pPr fontAlgn="b"/>
            <a:r>
              <a:rPr lang="es-MX" b="1" dirty="0"/>
              <a:t> </a:t>
            </a:r>
            <a:r>
              <a:rPr lang="es-MX" b="1" dirty="0" smtClean="0"/>
              <a:t>                                                   </a:t>
            </a:r>
            <a:r>
              <a:rPr lang="es-MX" b="1" dirty="0" smtClean="0"/>
              <a:t>FACTOR</a:t>
            </a:r>
            <a:r>
              <a:rPr lang="es-MX" dirty="0" smtClean="0"/>
              <a:t>                                               </a:t>
            </a:r>
            <a:r>
              <a:rPr lang="es-MX" b="1" dirty="0" smtClean="0"/>
              <a:t>OCTUBRE </a:t>
            </a:r>
            <a:r>
              <a:rPr lang="es-MX" b="1" dirty="0" smtClean="0"/>
              <a:t>2021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135" y="113429"/>
            <a:ext cx="863485" cy="1130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86" y="172301"/>
            <a:ext cx="1143841" cy="1071882"/>
          </a:xfrm>
          <a:prstGeom prst="rect">
            <a:avLst/>
          </a:prstGeom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324954"/>
              </p:ext>
            </p:extLst>
          </p:nvPr>
        </p:nvGraphicFramePr>
        <p:xfrm>
          <a:off x="1644073" y="3110331"/>
          <a:ext cx="6096000" cy="2797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818">
                  <a:extLst>
                    <a:ext uri="{9D8B030D-6E8A-4147-A177-3AD203B41FA5}">
                      <a16:colId xmlns:a16="http://schemas.microsoft.com/office/drawing/2014/main" val="530784954"/>
                    </a:ext>
                  </a:extLst>
                </a:gridCol>
                <a:gridCol w="4451926">
                  <a:extLst>
                    <a:ext uri="{9D8B030D-6E8A-4147-A177-3AD203B41FA5}">
                      <a16:colId xmlns:a16="http://schemas.microsoft.com/office/drawing/2014/main" val="1167954376"/>
                    </a:ext>
                  </a:extLst>
                </a:gridCol>
                <a:gridCol w="1233256">
                  <a:extLst>
                    <a:ext uri="{9D8B030D-6E8A-4147-A177-3AD203B41FA5}">
                      <a16:colId xmlns:a16="http://schemas.microsoft.com/office/drawing/2014/main" val="2900758940"/>
                    </a:ext>
                  </a:extLst>
                </a:gridCol>
              </a:tblGrid>
              <a:tr h="412759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1.-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PARTICIPAR</a:t>
                      </a:r>
                      <a:r>
                        <a:rPr lang="es-MX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UN HECHO DE TRÁNSITO</a:t>
                      </a:r>
                      <a:endParaRPr lang="es-MX" sz="14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712749"/>
                  </a:ext>
                </a:extLst>
              </a:tr>
              <a:tr h="361257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2.-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MANEJAR</a:t>
                      </a:r>
                      <a:r>
                        <a:rPr lang="es-MX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SIN LICENCIA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987770"/>
                  </a:ext>
                </a:extLst>
              </a:tr>
              <a:tr h="369601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3.-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s-MX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PORTAR TARJETA DE CIRCULACIÓN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893805"/>
                  </a:ext>
                </a:extLst>
              </a:tr>
              <a:tr h="361257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4.-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FALTA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SEGURO DE RESPONSABILIDAD CIVIL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109422"/>
                  </a:ext>
                </a:extLst>
              </a:tr>
              <a:tr h="412759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5.-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ESTACIONARSE</a:t>
                      </a:r>
                      <a:r>
                        <a:rPr lang="es-MX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LUGAR PROHIBIDO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830875"/>
                  </a:ext>
                </a:extLst>
              </a:tr>
              <a:tr h="361257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6.-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FALTA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CASCO PROTECTOR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538174"/>
                  </a:ext>
                </a:extLst>
              </a:tr>
              <a:tr h="361257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7.-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PASARSE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LUZ ROJA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94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1187</TotalTime>
  <Words>407</Words>
  <Application>Microsoft Office PowerPoint</Application>
  <PresentationFormat>Presentación en pantalla (4:3)</PresentationFormat>
  <Paragraphs>193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Retrospección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448</cp:revision>
  <dcterms:created xsi:type="dcterms:W3CDTF">2019-08-23T21:31:08Z</dcterms:created>
  <dcterms:modified xsi:type="dcterms:W3CDTF">2021-11-12T19:24:08Z</dcterms:modified>
</cp:coreProperties>
</file>