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3"/>
  </p:notesMasterIdLst>
  <p:sldIdLst>
    <p:sldId id="269" r:id="rId2"/>
  </p:sldIdLst>
  <p:sldSz cx="12457113" cy="10440988"/>
  <p:notesSz cx="7010400" cy="120396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22676" indent="76220" algn="l" rtl="0" fontAlgn="base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47085" indent="150709" algn="l" rtl="0" fontAlgn="base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71494" indent="225196" algn="l" rtl="0" fontAlgn="base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694170" indent="301417" algn="l" rtl="0" fontAlgn="base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494483" algn="l" defTabSz="997793" rtl="0" eaLnBrk="1" latinLnBrk="0" hangingPunct="1">
      <a:defRPr sz="11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993380" algn="l" defTabSz="997793" rtl="0" eaLnBrk="1" latinLnBrk="0" hangingPunct="1">
      <a:defRPr sz="11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492276" algn="l" defTabSz="997793" rtl="0" eaLnBrk="1" latinLnBrk="0" hangingPunct="1">
      <a:defRPr sz="11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991173" algn="l" defTabSz="997793" rtl="0" eaLnBrk="1" latinLnBrk="0" hangingPunct="1">
      <a:defRPr sz="11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983">
          <p15:clr>
            <a:srgbClr val="A4A3A4"/>
          </p15:clr>
        </p15:guide>
        <p15:guide id="2" pos="39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FDA7"/>
    <a:srgbClr val="1C1C1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02" autoAdjust="0"/>
    <p:restoredTop sz="93486" autoAdjust="0"/>
  </p:normalViewPr>
  <p:slideViewPr>
    <p:cSldViewPr>
      <p:cViewPr>
        <p:scale>
          <a:sx n="75" d="100"/>
          <a:sy n="75" d="100"/>
        </p:scale>
        <p:origin x="-2118" y="-78"/>
      </p:cViewPr>
      <p:guideLst>
        <p:guide orient="horz" pos="3289"/>
        <p:guide pos="39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7840" cy="60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3385" tIns="61693" rIns="123385" bIns="61693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41" y="1"/>
            <a:ext cx="3037840" cy="60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3385" tIns="61693" rIns="123385" bIns="6169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CA4BFF5-3059-438E-B1AE-E276F0E3A1D8}" type="datetimeFigureOut">
              <a:rPr lang="es-ES"/>
              <a:pPr>
                <a:defRPr/>
              </a:pPr>
              <a:t>29/10/2018</a:t>
            </a:fld>
            <a:endParaRPr lang="es-E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15975" y="904875"/>
            <a:ext cx="5378450" cy="4510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5718812"/>
            <a:ext cx="5608320" cy="541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3385" tIns="61693" rIns="123385" bIns="616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11435532"/>
            <a:ext cx="3037840" cy="60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3385" tIns="61693" rIns="123385" bIns="61693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41" y="11435532"/>
            <a:ext cx="3037840" cy="60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3385" tIns="61693" rIns="123385" bIns="6169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11D24E4-1FD8-4786-8399-15A3844DD6D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8471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4708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22676" indent="76220" algn="l" defTabSz="84708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847085" indent="150709" algn="l" defTabSz="84708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271494" indent="225196" algn="l" defTabSz="84708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694170" indent="301417" algn="l" defTabSz="84708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494483" algn="l" defTabSz="99779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93380" algn="l" defTabSz="99779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92276" algn="l" defTabSz="99779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91173" algn="l" defTabSz="99779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815975" y="904875"/>
            <a:ext cx="5378450" cy="45100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1D24E4-1FD8-4786-8399-15A3844DD6DF}" type="slidenum">
              <a:rPr lang="es-ES" smtClean="0"/>
              <a:pPr>
                <a:defRPr/>
              </a:pPr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3548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1" y="7100947"/>
            <a:ext cx="12466771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9779" tIns="49890" rIns="99779" bIns="4989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934285" y="2668257"/>
            <a:ext cx="10588546" cy="2785727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52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934285" y="5498509"/>
            <a:ext cx="10588546" cy="1826494"/>
          </a:xfrm>
        </p:spPr>
        <p:txBody>
          <a:bodyPr lIns="49890" rIns="49890"/>
          <a:lstStyle>
            <a:lvl1pPr marL="0" marR="69846" indent="0" algn="r">
              <a:buNone/>
              <a:defRPr>
                <a:solidFill>
                  <a:schemeClr val="tx2"/>
                </a:solidFill>
              </a:defRPr>
            </a:lvl1pPr>
            <a:lvl2pPr marL="498897" indent="0" algn="ctr">
              <a:buNone/>
            </a:lvl2pPr>
            <a:lvl3pPr marL="997793" indent="0" algn="ctr">
              <a:buNone/>
            </a:lvl3pPr>
            <a:lvl4pPr marL="1496690" indent="0" algn="ctr">
              <a:buNone/>
            </a:lvl4pPr>
            <a:lvl5pPr marL="1995587" indent="0" algn="ctr">
              <a:buNone/>
            </a:lvl5pPr>
            <a:lvl6pPr marL="2494483" indent="0" algn="ctr">
              <a:buNone/>
            </a:lvl6pPr>
            <a:lvl7pPr marL="2993380" indent="0" algn="ctr">
              <a:buNone/>
            </a:lvl7pPr>
            <a:lvl8pPr marL="3492276" indent="0" algn="ctr">
              <a:buNone/>
            </a:lvl8pPr>
            <a:lvl9pPr marL="3991173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5127" y="7540714"/>
            <a:ext cx="12462243" cy="2911067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02D5B0F-6053-4D69-85B7-6E9795954E51}" type="datetimeFigureOut">
              <a:rPr lang="es-MX" smtClean="0"/>
              <a:pPr>
                <a:defRPr/>
              </a:pPr>
              <a:t>29/10/2018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59CFEEE-3AE2-4442-9456-BD4E315C12F8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22862" y="2255260"/>
            <a:ext cx="11211403" cy="6677591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514F39-8E00-4A72-B769-32B30AFA3330}" type="datetimeFigureOut">
              <a:rPr lang="es-MX" smtClean="0"/>
              <a:pPr>
                <a:defRPr/>
              </a:pPr>
              <a:t>29/10/2018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357818-606F-4C99-A885-7A3B511F6B7F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323780" y="418127"/>
            <a:ext cx="2421494" cy="851472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22862" y="418134"/>
            <a:ext cx="8616169" cy="8514719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263090-8C91-4AF1-984C-FF36A5672BAA}" type="datetimeFigureOut">
              <a:rPr lang="es-MX" smtClean="0"/>
              <a:pPr>
                <a:defRPr/>
              </a:pPr>
              <a:t>29/10/2018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053E62-4709-4313-B2AF-EB71BE39095F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7CFC9B-391D-4703-A3C5-A72E0C90EE2E}" type="datetimeFigureOut">
              <a:rPr lang="es-MX" smtClean="0"/>
              <a:pPr>
                <a:defRPr/>
              </a:pPr>
              <a:t>29/10/2018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FE985B-2D96-406B-9965-FB5A83DFEF72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84112" y="1613366"/>
            <a:ext cx="10588546" cy="2784264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52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44017" y="4463400"/>
            <a:ext cx="6228558" cy="2214999"/>
          </a:xfrm>
        </p:spPr>
        <p:txBody>
          <a:bodyPr lIns="99779" rIns="99779" anchor="t"/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CDDA5D-3C82-4925-9746-942CB5A0EA73}" type="datetimeFigureOut">
              <a:rPr lang="es-MX" smtClean="0"/>
              <a:pPr>
                <a:defRPr/>
              </a:pPr>
              <a:t>29/10/2018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298344-1351-43E0-9B44-B52CD36413E0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4954353" y="4575697"/>
            <a:ext cx="249143" cy="348033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9779" tIns="49890" rIns="99779" bIns="49890"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4700393" y="4575697"/>
            <a:ext cx="249143" cy="348033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9779" tIns="49890" rIns="99779" bIns="49890"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22857" y="2255257"/>
            <a:ext cx="5501891" cy="6890569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332373" y="2255257"/>
            <a:ext cx="5501891" cy="6890569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CF6B5D-1ED9-4F42-AEE1-7A32F79C74B2}" type="datetimeFigureOut">
              <a:rPr lang="es-MX" smtClean="0"/>
              <a:pPr>
                <a:defRPr/>
              </a:pPr>
              <a:t>29/10/2018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F39CCC-078D-4D37-9B21-FC3EFC2D23F7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2862" y="415707"/>
            <a:ext cx="11211403" cy="1740165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22856" y="8236784"/>
            <a:ext cx="5504054" cy="1160108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99559" anchor="ctr"/>
          <a:lstStyle>
            <a:lvl1pPr marL="0" indent="0">
              <a:buNone/>
              <a:defRPr sz="2600" b="0">
                <a:solidFill>
                  <a:schemeClr val="bg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700" b="1"/>
            </a:lvl4pPr>
            <a:lvl5pPr>
              <a:buNone/>
              <a:defRPr sz="17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6328043" y="8236784"/>
            <a:ext cx="5506216" cy="1160108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99559" anchor="ctr"/>
          <a:lstStyle>
            <a:lvl1pPr marL="0" indent="0">
              <a:buNone/>
              <a:defRPr sz="2600" b="0">
                <a:solidFill>
                  <a:schemeClr val="bg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700" b="1"/>
            </a:lvl4pPr>
            <a:lvl5pPr>
              <a:buNone/>
              <a:defRPr sz="17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22856" y="2198873"/>
            <a:ext cx="5504054" cy="6001151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328042" y="2198873"/>
            <a:ext cx="5506216" cy="6001151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9D2B25-5DCC-4CEF-ACDA-B5E818F31CC9}" type="datetimeFigureOut">
              <a:rPr lang="es-MX" smtClean="0"/>
              <a:pPr>
                <a:defRPr/>
              </a:pPr>
              <a:t>29/10/2018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9E0807-A308-463A-8C4F-7146ABA27AA7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70EA01-1775-4FAB-9747-3D6A7B224815}" type="datetimeFigureOut">
              <a:rPr lang="es-MX" smtClean="0"/>
              <a:pPr>
                <a:defRPr/>
              </a:pPr>
              <a:t>29/10/2018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279B45-C3E6-469B-8C01-A1907A0B6612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914DCA-0C03-4CC8-9446-7BF2C0F35C48}" type="datetimeFigureOut">
              <a:rPr lang="es-MX" smtClean="0"/>
              <a:pPr>
                <a:defRPr/>
              </a:pPr>
              <a:t>29/10/2018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18F14B-AED9-4790-8CAD-ED1B2F8E0AC6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45719" y="7424704"/>
            <a:ext cx="10192621" cy="696066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7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20938" y="8152900"/>
            <a:ext cx="5414692" cy="1392131"/>
          </a:xfrm>
        </p:spPr>
        <p:txBody>
          <a:bodyPr/>
          <a:lstStyle>
            <a:lvl1pPr marL="0" indent="0" algn="r">
              <a:buNone/>
              <a:defRPr sz="17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245713" y="417644"/>
            <a:ext cx="10189918" cy="6960659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9164413" y="9755805"/>
            <a:ext cx="2615994" cy="556852"/>
          </a:xfrm>
        </p:spPr>
        <p:txBody>
          <a:bodyPr/>
          <a:lstStyle/>
          <a:p>
            <a:pPr>
              <a:defRPr/>
            </a:pPr>
            <a:fld id="{DE8B9E54-1ECE-4E4C-8371-A60AC48F6FE5}" type="datetimeFigureOut">
              <a:rPr lang="es-MX" smtClean="0"/>
              <a:pPr>
                <a:defRPr/>
              </a:pPr>
              <a:t>29/10/2018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72253A-A02B-4C5F-9C4F-8E5FE15F525E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554737" y="8287334"/>
            <a:ext cx="9758071" cy="986904"/>
          </a:xfrm>
          <a:noFill/>
        </p:spPr>
        <p:txBody>
          <a:bodyPr lIns="99779" tIns="0" rIns="99779" anchor="t"/>
          <a:lstStyle>
            <a:lvl1pPr marL="0" marR="19956" indent="0" algn="r">
              <a:buNone/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11435" y="289217"/>
            <a:ext cx="11834257" cy="6682232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5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5991D8C-B6A5-4300-A92A-4B8E7E9E945D}" type="datetimeFigureOut">
              <a:rPr lang="es-MX" smtClean="0"/>
              <a:pPr>
                <a:defRPr/>
              </a:pPr>
              <a:t>29/10/2018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67090" y="9755805"/>
            <a:ext cx="3202394" cy="55588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32BF9BA-0763-438B-AD6D-0EC833F77023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11434" y="7406925"/>
            <a:ext cx="11001375" cy="856643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3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976021" y="7615305"/>
            <a:ext cx="5179570" cy="219707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9779" tIns="49890" rIns="99779" bIns="4989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72966" y="8807437"/>
            <a:ext cx="5179570" cy="127612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9779" tIns="49890" rIns="99779" bIns="49890" anchor="t" compatLnSpc="1"/>
          <a:lstStyle/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8231" y="8816913"/>
            <a:ext cx="4635061" cy="1645573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9779" tIns="49890" rIns="99779" bIns="4989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12582" y="8811564"/>
            <a:ext cx="4639415" cy="165092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11803356" y="7594674"/>
            <a:ext cx="249143" cy="348033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9779" tIns="49890" rIns="99779" bIns="49890"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11549396" y="7594674"/>
            <a:ext cx="249143" cy="348033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9779" tIns="49890" rIns="99779" bIns="49890"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976021" y="7615305"/>
            <a:ext cx="5179570" cy="219707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9779" tIns="49890" rIns="99779" bIns="49890" anchor="t" compatLnSpc="1"/>
          <a:lstStyle/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72966" y="8807437"/>
            <a:ext cx="5179570" cy="127612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9779" tIns="49890" rIns="99779" bIns="49890" anchor="t" compatLnSpc="1"/>
          <a:lstStyle/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8231" y="8816913"/>
            <a:ext cx="4635061" cy="1645573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9779" tIns="49890" rIns="99779" bIns="4989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12582" y="8811564"/>
            <a:ext cx="4639415" cy="165092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622862" y="418125"/>
            <a:ext cx="11211403" cy="1740165"/>
          </a:xfrm>
          <a:prstGeom prst="rect">
            <a:avLst/>
          </a:prstGeom>
        </p:spPr>
        <p:txBody>
          <a:bodyPr vert="horz" lIns="99779" tIns="49890" rIns="99779" bIns="4989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622862" y="2255257"/>
            <a:ext cx="11211403" cy="6890569"/>
          </a:xfrm>
          <a:prstGeom prst="rect">
            <a:avLst/>
          </a:prstGeom>
        </p:spPr>
        <p:txBody>
          <a:bodyPr vert="horz" lIns="99779" tIns="49890" rIns="99779" bIns="49890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9164413" y="9755805"/>
            <a:ext cx="2615994" cy="556852"/>
          </a:xfrm>
          <a:prstGeom prst="rect">
            <a:avLst/>
          </a:prstGeom>
        </p:spPr>
        <p:txBody>
          <a:bodyPr vert="horz" lIns="99779" tIns="49890" rIns="99779" bIns="4989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A6DB530-B419-4D10-8F83-D59CC33B863E}" type="datetimeFigureOut">
              <a:rPr lang="es-MX" smtClean="0"/>
              <a:pPr>
                <a:defRPr/>
              </a:pPr>
              <a:t>29/10/2018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967090" y="9755805"/>
            <a:ext cx="3202394" cy="555886"/>
          </a:xfrm>
          <a:prstGeom prst="rect">
            <a:avLst/>
          </a:prstGeom>
        </p:spPr>
        <p:txBody>
          <a:bodyPr vert="horz" lIns="99779" tIns="49890" rIns="99779" bIns="4989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780413" y="9755805"/>
            <a:ext cx="498285" cy="555886"/>
          </a:xfrm>
          <a:prstGeom prst="rect">
            <a:avLst/>
          </a:prstGeom>
        </p:spPr>
        <p:txBody>
          <a:bodyPr vert="horz" lIns="99779" tIns="49890" rIns="99779" bIns="49890" anchor="b"/>
          <a:lstStyle>
            <a:lvl1pPr algn="r" eaLnBrk="1" latinLnBrk="0" hangingPunct="1">
              <a:defRPr kumimoji="0" sz="11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D216D51-5675-4C71-AA18-766194D3AB08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99117" indent="-279382" algn="l" rtl="0" eaLnBrk="1" latinLnBrk="0" hangingPunct="1">
        <a:spcBef>
          <a:spcPts val="436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78499" indent="-249448" algn="l" rtl="0" eaLnBrk="1" latinLnBrk="0" hangingPunct="1">
        <a:spcBef>
          <a:spcPts val="354"/>
        </a:spcBef>
        <a:buClr>
          <a:schemeClr val="accent1"/>
        </a:buClr>
        <a:buFont typeface="Verdana"/>
        <a:buChar char="◦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937926" indent="-249448" algn="l" rtl="0" eaLnBrk="1" latinLnBrk="0" hangingPunct="1">
        <a:spcBef>
          <a:spcPts val="382"/>
        </a:spcBef>
        <a:buClr>
          <a:schemeClr val="accent2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47242" indent="-249448" algn="l" rtl="0" eaLnBrk="1" latinLnBrk="0" hangingPunct="1">
        <a:spcBef>
          <a:spcPts val="382"/>
        </a:spcBef>
        <a:buClr>
          <a:schemeClr val="accent2"/>
        </a:buClr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496690" indent="-249448" algn="l" rtl="0" eaLnBrk="1" latinLnBrk="0" hangingPunct="1">
        <a:spcBef>
          <a:spcPts val="382"/>
        </a:spcBef>
        <a:buClr>
          <a:schemeClr val="accent2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46138" indent="-249448" algn="l" rtl="0" eaLnBrk="1" latinLnBrk="0" hangingPunct="1">
        <a:spcBef>
          <a:spcPts val="382"/>
        </a:spcBef>
        <a:buClr>
          <a:schemeClr val="accent3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995587" indent="-249448" algn="l" rtl="0" eaLnBrk="1" latinLnBrk="0" hangingPunct="1">
        <a:spcBef>
          <a:spcPts val="382"/>
        </a:spcBef>
        <a:buClr>
          <a:schemeClr val="accent3"/>
        </a:buClr>
        <a:buFont typeface="Wingdings 2"/>
        <a:buChar char="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245035" indent="-249448" algn="l" rtl="0" eaLnBrk="1" latinLnBrk="0" hangingPunct="1">
        <a:spcBef>
          <a:spcPts val="382"/>
        </a:spcBef>
        <a:buClr>
          <a:schemeClr val="accent3"/>
        </a:buClr>
        <a:buFont typeface="Wingdings 2"/>
        <a:buChar char="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2494483" indent="-249448" algn="l" rtl="0" eaLnBrk="1" latinLnBrk="0" hangingPunct="1">
        <a:spcBef>
          <a:spcPts val="382"/>
        </a:spcBef>
        <a:buClr>
          <a:schemeClr val="accent3"/>
        </a:buClr>
        <a:buFont typeface="Wingdings 2"/>
        <a:buChar char="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9889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9779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4966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99558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4944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9933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4922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99117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1" name="596 Conector recto"/>
          <p:cNvCxnSpPr/>
          <p:nvPr/>
        </p:nvCxnSpPr>
        <p:spPr>
          <a:xfrm>
            <a:off x="9048745" y="8156939"/>
            <a:ext cx="233041" cy="1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596 Conector recto"/>
          <p:cNvCxnSpPr/>
          <p:nvPr/>
        </p:nvCxnSpPr>
        <p:spPr>
          <a:xfrm>
            <a:off x="9923777" y="5639926"/>
            <a:ext cx="0" cy="279001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142 Conector recto"/>
          <p:cNvCxnSpPr/>
          <p:nvPr/>
        </p:nvCxnSpPr>
        <p:spPr>
          <a:xfrm>
            <a:off x="10909076" y="7110637"/>
            <a:ext cx="173635" cy="1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158 Conector recto"/>
          <p:cNvCxnSpPr/>
          <p:nvPr/>
        </p:nvCxnSpPr>
        <p:spPr>
          <a:xfrm flipV="1">
            <a:off x="5270471" y="3564310"/>
            <a:ext cx="920531" cy="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157 Conector recto"/>
          <p:cNvCxnSpPr/>
          <p:nvPr/>
        </p:nvCxnSpPr>
        <p:spPr>
          <a:xfrm flipV="1">
            <a:off x="5272917" y="2887707"/>
            <a:ext cx="920531" cy="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156 Conector recto"/>
          <p:cNvCxnSpPr/>
          <p:nvPr/>
        </p:nvCxnSpPr>
        <p:spPr>
          <a:xfrm flipV="1">
            <a:off x="5278742" y="1955787"/>
            <a:ext cx="920531" cy="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155 Conector recto"/>
          <p:cNvCxnSpPr/>
          <p:nvPr/>
        </p:nvCxnSpPr>
        <p:spPr>
          <a:xfrm flipV="1">
            <a:off x="5292229" y="2406321"/>
            <a:ext cx="920531" cy="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2364954" y="1844571"/>
            <a:ext cx="487366" cy="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208 Conector recto"/>
          <p:cNvCxnSpPr/>
          <p:nvPr/>
        </p:nvCxnSpPr>
        <p:spPr>
          <a:xfrm>
            <a:off x="2832681" y="2052299"/>
            <a:ext cx="857256" cy="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162 Conector recto"/>
          <p:cNvCxnSpPr/>
          <p:nvPr/>
        </p:nvCxnSpPr>
        <p:spPr>
          <a:xfrm>
            <a:off x="7168848" y="8840929"/>
            <a:ext cx="447395" cy="549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V="1">
            <a:off x="9152655" y="2601100"/>
            <a:ext cx="920531" cy="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/>
          <p:nvPr/>
        </p:nvCxnSpPr>
        <p:spPr>
          <a:xfrm rot="5400000">
            <a:off x="9648933" y="6047810"/>
            <a:ext cx="506019" cy="1310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149 Conector recto"/>
          <p:cNvCxnSpPr/>
          <p:nvPr/>
        </p:nvCxnSpPr>
        <p:spPr>
          <a:xfrm>
            <a:off x="6199273" y="1666606"/>
            <a:ext cx="487366" cy="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184 Conector recto"/>
          <p:cNvCxnSpPr/>
          <p:nvPr/>
        </p:nvCxnSpPr>
        <p:spPr>
          <a:xfrm>
            <a:off x="5196446" y="9825720"/>
            <a:ext cx="513995" cy="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190 Conector recto"/>
          <p:cNvCxnSpPr/>
          <p:nvPr/>
        </p:nvCxnSpPr>
        <p:spPr>
          <a:xfrm>
            <a:off x="7164660" y="9383911"/>
            <a:ext cx="447395" cy="549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7158455" y="8214758"/>
            <a:ext cx="447395" cy="549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 flipV="1">
            <a:off x="2014056" y="7385249"/>
            <a:ext cx="216000" cy="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193 Conector recto"/>
          <p:cNvCxnSpPr/>
          <p:nvPr/>
        </p:nvCxnSpPr>
        <p:spPr>
          <a:xfrm>
            <a:off x="1996692" y="6588844"/>
            <a:ext cx="447849" cy="5695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194 Conector recto"/>
          <p:cNvCxnSpPr/>
          <p:nvPr/>
        </p:nvCxnSpPr>
        <p:spPr>
          <a:xfrm>
            <a:off x="3590888" y="4676619"/>
            <a:ext cx="0" cy="2069019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195 Conector recto"/>
          <p:cNvCxnSpPr/>
          <p:nvPr/>
        </p:nvCxnSpPr>
        <p:spPr>
          <a:xfrm>
            <a:off x="3609808" y="5767893"/>
            <a:ext cx="202778" cy="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596 Conector recto"/>
          <p:cNvCxnSpPr/>
          <p:nvPr/>
        </p:nvCxnSpPr>
        <p:spPr>
          <a:xfrm>
            <a:off x="6089929" y="6108025"/>
            <a:ext cx="0" cy="279001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596 Conector recto"/>
          <p:cNvCxnSpPr/>
          <p:nvPr/>
        </p:nvCxnSpPr>
        <p:spPr>
          <a:xfrm>
            <a:off x="6102954" y="5345214"/>
            <a:ext cx="0" cy="279001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596 Conector recto"/>
          <p:cNvCxnSpPr/>
          <p:nvPr/>
        </p:nvCxnSpPr>
        <p:spPr>
          <a:xfrm>
            <a:off x="9860338" y="7315818"/>
            <a:ext cx="0" cy="279001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201 Conector recto"/>
          <p:cNvCxnSpPr/>
          <p:nvPr/>
        </p:nvCxnSpPr>
        <p:spPr>
          <a:xfrm>
            <a:off x="2799532" y="3491245"/>
            <a:ext cx="857256" cy="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202 Conector recto"/>
          <p:cNvCxnSpPr/>
          <p:nvPr/>
        </p:nvCxnSpPr>
        <p:spPr>
          <a:xfrm>
            <a:off x="1996692" y="5201331"/>
            <a:ext cx="500066" cy="158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203 Conector recto"/>
          <p:cNvCxnSpPr/>
          <p:nvPr/>
        </p:nvCxnSpPr>
        <p:spPr>
          <a:xfrm>
            <a:off x="2018341" y="4612365"/>
            <a:ext cx="2164" cy="2765699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204 Conector recto"/>
          <p:cNvCxnSpPr/>
          <p:nvPr/>
        </p:nvCxnSpPr>
        <p:spPr>
          <a:xfrm>
            <a:off x="2020505" y="5801410"/>
            <a:ext cx="500066" cy="158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205 Conector recto"/>
          <p:cNvCxnSpPr/>
          <p:nvPr/>
        </p:nvCxnSpPr>
        <p:spPr>
          <a:xfrm>
            <a:off x="2329251" y="1305695"/>
            <a:ext cx="500066" cy="158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207 Conector recto"/>
          <p:cNvCxnSpPr/>
          <p:nvPr/>
        </p:nvCxnSpPr>
        <p:spPr>
          <a:xfrm>
            <a:off x="2345315" y="2345309"/>
            <a:ext cx="487366" cy="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209 Conector recto"/>
          <p:cNvCxnSpPr/>
          <p:nvPr/>
        </p:nvCxnSpPr>
        <p:spPr>
          <a:xfrm>
            <a:off x="10909076" y="5127602"/>
            <a:ext cx="500066" cy="158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210 Conector recto"/>
          <p:cNvCxnSpPr/>
          <p:nvPr/>
        </p:nvCxnSpPr>
        <p:spPr>
          <a:xfrm flipH="1">
            <a:off x="10906779" y="4621889"/>
            <a:ext cx="0" cy="252000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211 Conector recto"/>
          <p:cNvCxnSpPr/>
          <p:nvPr/>
        </p:nvCxnSpPr>
        <p:spPr>
          <a:xfrm flipV="1">
            <a:off x="10915176" y="5664586"/>
            <a:ext cx="453662" cy="4069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/>
          <p:nvPr/>
        </p:nvCxnSpPr>
        <p:spPr>
          <a:xfrm>
            <a:off x="10915176" y="6437892"/>
            <a:ext cx="500066" cy="158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/>
          <p:nvPr/>
        </p:nvCxnSpPr>
        <p:spPr>
          <a:xfrm>
            <a:off x="9050004" y="5048995"/>
            <a:ext cx="500066" cy="158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/>
          <p:nvPr/>
        </p:nvCxnSpPr>
        <p:spPr>
          <a:xfrm flipH="1">
            <a:off x="9035420" y="4500414"/>
            <a:ext cx="0" cy="367200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/>
          <p:nvPr/>
        </p:nvCxnSpPr>
        <p:spPr>
          <a:xfrm>
            <a:off x="9027058" y="5586042"/>
            <a:ext cx="500066" cy="158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216 Conector recto"/>
          <p:cNvCxnSpPr/>
          <p:nvPr/>
        </p:nvCxnSpPr>
        <p:spPr>
          <a:xfrm>
            <a:off x="9044990" y="7297421"/>
            <a:ext cx="554337" cy="11631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217 Conector recto"/>
          <p:cNvCxnSpPr/>
          <p:nvPr/>
        </p:nvCxnSpPr>
        <p:spPr>
          <a:xfrm>
            <a:off x="9044990" y="6690279"/>
            <a:ext cx="500066" cy="158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218 Conector recto"/>
          <p:cNvCxnSpPr/>
          <p:nvPr/>
        </p:nvCxnSpPr>
        <p:spPr>
          <a:xfrm>
            <a:off x="7145242" y="5577392"/>
            <a:ext cx="500066" cy="158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219 Conector recto"/>
          <p:cNvCxnSpPr/>
          <p:nvPr/>
        </p:nvCxnSpPr>
        <p:spPr>
          <a:xfrm>
            <a:off x="7133291" y="4500414"/>
            <a:ext cx="25164" cy="4671506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220 Conector recto"/>
          <p:cNvCxnSpPr/>
          <p:nvPr/>
        </p:nvCxnSpPr>
        <p:spPr>
          <a:xfrm>
            <a:off x="7157942" y="6018720"/>
            <a:ext cx="500066" cy="158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221 Conector recto"/>
          <p:cNvCxnSpPr/>
          <p:nvPr/>
        </p:nvCxnSpPr>
        <p:spPr>
          <a:xfrm>
            <a:off x="7145242" y="7075071"/>
            <a:ext cx="500066" cy="158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222 Conector recto"/>
          <p:cNvCxnSpPr/>
          <p:nvPr/>
        </p:nvCxnSpPr>
        <p:spPr>
          <a:xfrm flipV="1">
            <a:off x="7158455" y="7543041"/>
            <a:ext cx="527359" cy="10091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224 Conector recto"/>
          <p:cNvCxnSpPr/>
          <p:nvPr/>
        </p:nvCxnSpPr>
        <p:spPr>
          <a:xfrm>
            <a:off x="7158455" y="6526732"/>
            <a:ext cx="500066" cy="158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225 Conector recto"/>
          <p:cNvCxnSpPr/>
          <p:nvPr/>
        </p:nvCxnSpPr>
        <p:spPr>
          <a:xfrm>
            <a:off x="5198961" y="5171887"/>
            <a:ext cx="500066" cy="158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226 Conector recto"/>
          <p:cNvCxnSpPr/>
          <p:nvPr/>
        </p:nvCxnSpPr>
        <p:spPr>
          <a:xfrm>
            <a:off x="5203353" y="4628357"/>
            <a:ext cx="7022" cy="5223309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227 Conector recto"/>
          <p:cNvCxnSpPr/>
          <p:nvPr/>
        </p:nvCxnSpPr>
        <p:spPr>
          <a:xfrm>
            <a:off x="5210375" y="6137727"/>
            <a:ext cx="500066" cy="158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228 Conector recto"/>
          <p:cNvCxnSpPr/>
          <p:nvPr/>
        </p:nvCxnSpPr>
        <p:spPr>
          <a:xfrm>
            <a:off x="5230671" y="7036459"/>
            <a:ext cx="500066" cy="158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229 Conector recto"/>
          <p:cNvCxnSpPr/>
          <p:nvPr/>
        </p:nvCxnSpPr>
        <p:spPr>
          <a:xfrm>
            <a:off x="5230671" y="7579730"/>
            <a:ext cx="500066" cy="158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230 Conector recto"/>
          <p:cNvCxnSpPr/>
          <p:nvPr/>
        </p:nvCxnSpPr>
        <p:spPr>
          <a:xfrm>
            <a:off x="5210375" y="7938943"/>
            <a:ext cx="500066" cy="158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231 Conector recto"/>
          <p:cNvCxnSpPr/>
          <p:nvPr/>
        </p:nvCxnSpPr>
        <p:spPr>
          <a:xfrm>
            <a:off x="5182075" y="8334127"/>
            <a:ext cx="500066" cy="158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232 Conector recto"/>
          <p:cNvCxnSpPr/>
          <p:nvPr/>
        </p:nvCxnSpPr>
        <p:spPr>
          <a:xfrm>
            <a:off x="5189624" y="8734270"/>
            <a:ext cx="500066" cy="158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233 Conector recto"/>
          <p:cNvCxnSpPr/>
          <p:nvPr/>
        </p:nvCxnSpPr>
        <p:spPr>
          <a:xfrm>
            <a:off x="5187618" y="9236869"/>
            <a:ext cx="543119" cy="20817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234 Conector recto"/>
          <p:cNvCxnSpPr/>
          <p:nvPr/>
        </p:nvCxnSpPr>
        <p:spPr>
          <a:xfrm>
            <a:off x="210742" y="5167110"/>
            <a:ext cx="500066" cy="158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/>
          <p:nvPr/>
        </p:nvCxnSpPr>
        <p:spPr>
          <a:xfrm rot="16200000" flipH="1">
            <a:off x="-82023" y="4852741"/>
            <a:ext cx="626804" cy="3175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/>
          <p:nvPr/>
        </p:nvCxnSpPr>
        <p:spPr>
          <a:xfrm>
            <a:off x="11534124" y="3978327"/>
            <a:ext cx="0" cy="43204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237 Conector recto"/>
          <p:cNvCxnSpPr/>
          <p:nvPr/>
        </p:nvCxnSpPr>
        <p:spPr>
          <a:xfrm flipV="1">
            <a:off x="6212760" y="2104764"/>
            <a:ext cx="920531" cy="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238 Conector recto"/>
          <p:cNvCxnSpPr/>
          <p:nvPr/>
        </p:nvCxnSpPr>
        <p:spPr>
          <a:xfrm flipV="1">
            <a:off x="6190107" y="2601100"/>
            <a:ext cx="920531" cy="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239 Conector recto"/>
          <p:cNvCxnSpPr/>
          <p:nvPr/>
        </p:nvCxnSpPr>
        <p:spPr>
          <a:xfrm flipV="1">
            <a:off x="6209372" y="3046694"/>
            <a:ext cx="920531" cy="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240 Conector recto"/>
          <p:cNvCxnSpPr/>
          <p:nvPr/>
        </p:nvCxnSpPr>
        <p:spPr>
          <a:xfrm flipH="1" flipV="1">
            <a:off x="6210795" y="949668"/>
            <a:ext cx="0" cy="3028659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241 CuadroTexto"/>
          <p:cNvSpPr txBox="1"/>
          <p:nvPr/>
        </p:nvSpPr>
        <p:spPr>
          <a:xfrm>
            <a:off x="5249521" y="662864"/>
            <a:ext cx="2074629" cy="24929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algn="ctr" defTabSz="577850">
              <a:lnSpc>
                <a:spcPct val="90000"/>
              </a:lnSpc>
            </a:pPr>
            <a:r>
              <a:rPr lang="es-MX" sz="900" b="1" dirty="0" smtClean="0">
                <a:solidFill>
                  <a:schemeClr val="dk1"/>
                </a:solidFill>
                <a:latin typeface="Arial Narrow" pitchFamily="34" charset="0"/>
                <a:cs typeface="+mn-cs"/>
              </a:rPr>
              <a:t>Ayuntamiento</a:t>
            </a:r>
          </a:p>
          <a:p>
            <a:pPr algn="ctr" defTabSz="577850">
              <a:lnSpc>
                <a:spcPct val="90000"/>
              </a:lnSpc>
            </a:pPr>
            <a:r>
              <a:rPr lang="es-MX" sz="900" b="1" dirty="0" smtClean="0">
                <a:solidFill>
                  <a:schemeClr val="dk1"/>
                </a:solidFill>
                <a:latin typeface="Arial Narrow" pitchFamily="34" charset="0"/>
                <a:cs typeface="+mn-cs"/>
              </a:rPr>
              <a:t>Síndicos y Regidores</a:t>
            </a:r>
            <a:endParaRPr lang="es-MX" sz="900" b="1" dirty="0">
              <a:solidFill>
                <a:schemeClr val="dk1"/>
              </a:solidFill>
              <a:latin typeface="Arial Narrow" pitchFamily="34" charset="0"/>
              <a:cs typeface="+mn-cs"/>
            </a:endParaRPr>
          </a:p>
        </p:txBody>
      </p:sp>
      <p:sp>
        <p:nvSpPr>
          <p:cNvPr id="243" name="242 CuadroTexto"/>
          <p:cNvSpPr txBox="1"/>
          <p:nvPr/>
        </p:nvSpPr>
        <p:spPr>
          <a:xfrm>
            <a:off x="4980985" y="999623"/>
            <a:ext cx="2500330" cy="39470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72000" rIns="0" bIns="72000">
            <a:spAutoFit/>
          </a:bodyPr>
          <a:lstStyle/>
          <a:p>
            <a:pPr algn="ctr" defTabSz="577850">
              <a:lnSpc>
                <a:spcPct val="90000"/>
              </a:lnSpc>
            </a:pPr>
            <a:r>
              <a:rPr lang="es-MX" sz="900" dirty="0" smtClean="0">
                <a:solidFill>
                  <a:schemeClr val="dk1"/>
                </a:solidFill>
                <a:latin typeface="Arial Narrow" pitchFamily="34" charset="0"/>
              </a:rPr>
              <a:t>PRESIDENTE MUNICIPAL</a:t>
            </a:r>
          </a:p>
          <a:p>
            <a:pPr algn="ctr" defTabSz="577850">
              <a:lnSpc>
                <a:spcPct val="90000"/>
              </a:lnSpc>
            </a:pPr>
            <a:r>
              <a:rPr lang="es-MX" sz="900" b="1" dirty="0" smtClean="0">
                <a:latin typeface="Arial Narrow" pitchFamily="34" charset="0"/>
              </a:rPr>
              <a:t>CLARA LUZ FLORES CARRALES </a:t>
            </a:r>
            <a:endParaRPr lang="es-MX" sz="900" b="1" dirty="0" smtClean="0">
              <a:solidFill>
                <a:schemeClr val="dk1"/>
              </a:solidFill>
              <a:latin typeface="Arial Narrow" pitchFamily="34" charset="0"/>
            </a:endParaRPr>
          </a:p>
        </p:txBody>
      </p:sp>
      <p:cxnSp>
        <p:nvCxnSpPr>
          <p:cNvPr id="244" name="243 Conector recto"/>
          <p:cNvCxnSpPr/>
          <p:nvPr/>
        </p:nvCxnSpPr>
        <p:spPr>
          <a:xfrm>
            <a:off x="983878" y="3980285"/>
            <a:ext cx="10548000" cy="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244 Conector recto"/>
          <p:cNvCxnSpPr/>
          <p:nvPr/>
        </p:nvCxnSpPr>
        <p:spPr>
          <a:xfrm flipV="1">
            <a:off x="6231150" y="3566885"/>
            <a:ext cx="920531" cy="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/>
          <p:nvPr/>
        </p:nvCxnSpPr>
        <p:spPr>
          <a:xfrm>
            <a:off x="983878" y="3980285"/>
            <a:ext cx="0" cy="43204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246 CuadroTexto"/>
          <p:cNvSpPr txBox="1"/>
          <p:nvPr/>
        </p:nvSpPr>
        <p:spPr>
          <a:xfrm>
            <a:off x="2942408" y="12673"/>
            <a:ext cx="6612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800" b="1" dirty="0" smtClean="0"/>
              <a:t>Estructura Orgánica</a:t>
            </a:r>
          </a:p>
          <a:p>
            <a:pPr algn="ctr"/>
            <a:r>
              <a:rPr lang="es-MX" sz="1800" b="1" dirty="0" smtClean="0"/>
              <a:t>Municipio de General Escobedo, N.L.</a:t>
            </a:r>
            <a:endParaRPr lang="es-MX" sz="1800" b="1" dirty="0"/>
          </a:p>
        </p:txBody>
      </p:sp>
      <p:cxnSp>
        <p:nvCxnSpPr>
          <p:cNvPr id="248" name="247 Conector recto"/>
          <p:cNvCxnSpPr/>
          <p:nvPr/>
        </p:nvCxnSpPr>
        <p:spPr>
          <a:xfrm>
            <a:off x="9591680" y="3978327"/>
            <a:ext cx="0" cy="43204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248 Conector recto"/>
          <p:cNvCxnSpPr/>
          <p:nvPr/>
        </p:nvCxnSpPr>
        <p:spPr>
          <a:xfrm>
            <a:off x="2496758" y="3980285"/>
            <a:ext cx="0" cy="43204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249 Conector recto"/>
          <p:cNvCxnSpPr/>
          <p:nvPr/>
        </p:nvCxnSpPr>
        <p:spPr>
          <a:xfrm rot="5400000">
            <a:off x="5377756" y="4226740"/>
            <a:ext cx="506019" cy="1310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250 Conector recto"/>
          <p:cNvCxnSpPr/>
          <p:nvPr/>
        </p:nvCxnSpPr>
        <p:spPr>
          <a:xfrm>
            <a:off x="7621578" y="3980284"/>
            <a:ext cx="0" cy="36000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251 CuadroTexto"/>
          <p:cNvSpPr txBox="1"/>
          <p:nvPr/>
        </p:nvSpPr>
        <p:spPr>
          <a:xfrm>
            <a:off x="1782378" y="4135717"/>
            <a:ext cx="1512000" cy="51935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72000" rIns="0" bIns="72000">
            <a:spAutoFit/>
          </a:bodyPr>
          <a:lstStyle/>
          <a:p>
            <a:pPr algn="ctr" defTabSz="577850">
              <a:lnSpc>
                <a:spcPct val="90000"/>
              </a:lnSpc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SECRETARÍA DE </a:t>
            </a:r>
          </a:p>
          <a:p>
            <a:pPr algn="ctr" defTabSz="577850">
              <a:lnSpc>
                <a:spcPct val="90000"/>
              </a:lnSpc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OBRAS PUBLICAS</a:t>
            </a:r>
          </a:p>
          <a:p>
            <a:pPr algn="ctr" defTabSz="577850">
              <a:lnSpc>
                <a:spcPct val="90000"/>
              </a:lnSpc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RICARDO MARTINEZ GARZA</a:t>
            </a:r>
          </a:p>
        </p:txBody>
      </p:sp>
      <p:sp>
        <p:nvSpPr>
          <p:cNvPr id="253" name="252 Rectángulo redondeado"/>
          <p:cNvSpPr/>
          <p:nvPr/>
        </p:nvSpPr>
        <p:spPr>
          <a:xfrm>
            <a:off x="10628888" y="4135717"/>
            <a:ext cx="1512000" cy="519355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72000" rIns="0" bIns="72000">
            <a:spAutoFit/>
          </a:bodyPr>
          <a:lstStyle/>
          <a:p>
            <a:pPr algn="ctr" defTabSz="577850">
              <a:lnSpc>
                <a:spcPct val="90000"/>
              </a:lnSpc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SECRETARÍA DE SEGURIDAD Y JUSTICIA DE PROXIMIDAD</a:t>
            </a:r>
          </a:p>
          <a:p>
            <a:pPr algn="ctr" defTabSz="577850">
              <a:lnSpc>
                <a:spcPct val="90000"/>
              </a:lnSpc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HERMELINDO LARA CRUZ</a:t>
            </a:r>
          </a:p>
        </p:txBody>
      </p:sp>
      <p:sp>
        <p:nvSpPr>
          <p:cNvPr id="254" name="253 Rectángulo redondeado"/>
          <p:cNvSpPr/>
          <p:nvPr/>
        </p:nvSpPr>
        <p:spPr>
          <a:xfrm rot="10800000" flipV="1">
            <a:off x="5068527" y="4094168"/>
            <a:ext cx="1512000" cy="644004"/>
          </a:xfrm>
          <a:prstGeom prst="roundRect">
            <a:avLst>
              <a:gd name="adj" fmla="val 1314"/>
            </a:avLst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72000" rIns="0" bIns="72000">
            <a:spAutoFit/>
          </a:bodyPr>
          <a:lstStyle/>
          <a:p>
            <a:pPr algn="ctr" defTabSz="577850">
              <a:lnSpc>
                <a:spcPct val="90000"/>
              </a:lnSpc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SECRETARÍA DE ADMINISTRACION, FINANZAS Y TESORERO MUNICIPAL</a:t>
            </a:r>
          </a:p>
          <a:p>
            <a:pPr algn="ctr" defTabSz="577850">
              <a:lnSpc>
                <a:spcPct val="90000"/>
              </a:lnSpc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ERUBIEL CESAR LEIJA FRANCO</a:t>
            </a:r>
          </a:p>
        </p:txBody>
      </p:sp>
      <p:sp>
        <p:nvSpPr>
          <p:cNvPr id="255" name="254 CuadroTexto"/>
          <p:cNvSpPr txBox="1"/>
          <p:nvPr/>
        </p:nvSpPr>
        <p:spPr>
          <a:xfrm>
            <a:off x="6854476" y="4108984"/>
            <a:ext cx="1620000" cy="51935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72000" rIns="0" bIns="72000" anchor="ctr">
            <a:spAutoFit/>
          </a:bodyPr>
          <a:lstStyle/>
          <a:p>
            <a:pPr algn="ctr" defTabSz="577850">
              <a:lnSpc>
                <a:spcPct val="90000"/>
              </a:lnSpc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SECRETARÍA DE AYUNTAMIENTO</a:t>
            </a:r>
          </a:p>
          <a:p>
            <a:pPr algn="ctr" defTabSz="577850">
              <a:lnSpc>
                <a:spcPct val="90000"/>
              </a:lnSpc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ANDRES CONCEPCION MIJES LLOVERA </a:t>
            </a:r>
          </a:p>
        </p:txBody>
      </p:sp>
      <p:sp>
        <p:nvSpPr>
          <p:cNvPr id="256" name="255 CuadroTexto"/>
          <p:cNvSpPr txBox="1"/>
          <p:nvPr/>
        </p:nvSpPr>
        <p:spPr>
          <a:xfrm>
            <a:off x="144606" y="4132291"/>
            <a:ext cx="1512000" cy="51935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72000" rIns="0" bIns="72000">
            <a:spAutoFit/>
          </a:bodyPr>
          <a:lstStyle/>
          <a:p>
            <a:pPr algn="ctr" defTabSz="577850">
              <a:lnSpc>
                <a:spcPct val="90000"/>
              </a:lnSpc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SECRETARÍA DE </a:t>
            </a:r>
          </a:p>
          <a:p>
            <a:pPr algn="ctr" defTabSz="577850">
              <a:lnSpc>
                <a:spcPct val="90000"/>
              </a:lnSpc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SERVICIOS PÚBLICOS</a:t>
            </a:r>
          </a:p>
          <a:p>
            <a:pPr algn="ctr" defTabSz="577850">
              <a:lnSpc>
                <a:spcPct val="90000"/>
              </a:lnSpc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VICENTE LÓPEZ BARRAZA</a:t>
            </a:r>
          </a:p>
        </p:txBody>
      </p:sp>
      <p:sp>
        <p:nvSpPr>
          <p:cNvPr id="257" name="256 CuadroTexto"/>
          <p:cNvSpPr txBox="1"/>
          <p:nvPr/>
        </p:nvSpPr>
        <p:spPr>
          <a:xfrm>
            <a:off x="8783302" y="4135717"/>
            <a:ext cx="1512000" cy="51935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72000" rIns="0" bIns="72000">
            <a:spAutoFit/>
          </a:bodyPr>
          <a:lstStyle/>
          <a:p>
            <a:pPr algn="ctr" defTabSz="577850">
              <a:lnSpc>
                <a:spcPct val="90000"/>
              </a:lnSpc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CONSEJO DE </a:t>
            </a:r>
          </a:p>
          <a:p>
            <a:pPr algn="ctr" defTabSz="577850">
              <a:lnSpc>
                <a:spcPct val="90000"/>
              </a:lnSpc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DESARROLLO SOCIAL</a:t>
            </a:r>
          </a:p>
          <a:p>
            <a:pPr algn="ctr" defTabSz="577850">
              <a:lnSpc>
                <a:spcPct val="90000"/>
              </a:lnSpc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ELOY G. GARZA OBREGON</a:t>
            </a:r>
          </a:p>
        </p:txBody>
      </p:sp>
      <p:pic>
        <p:nvPicPr>
          <p:cNvPr id="258" name="257 Imagen" descr="escudo_escobed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260" y="91249"/>
            <a:ext cx="831505" cy="1148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9" name="258 Imagen" descr="1 LOGO 2015 - 2018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88870" y="298425"/>
            <a:ext cx="2224104" cy="941391"/>
          </a:xfrm>
          <a:prstGeom prst="rect">
            <a:avLst/>
          </a:prstGeom>
        </p:spPr>
      </p:pic>
      <p:sp>
        <p:nvSpPr>
          <p:cNvPr id="260" name="259 CuadroTexto"/>
          <p:cNvSpPr txBox="1"/>
          <p:nvPr/>
        </p:nvSpPr>
        <p:spPr>
          <a:xfrm>
            <a:off x="3513912" y="1770856"/>
            <a:ext cx="2452916" cy="39470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72000" rIns="0" bIns="72000">
            <a:spAutoFit/>
          </a:bodyPr>
          <a:lstStyle/>
          <a:p>
            <a:pPr algn="ctr" defTabSz="577850">
              <a:lnSpc>
                <a:spcPct val="90000"/>
              </a:lnSpc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OFICINA EJECITIVA DE LA PRESIDENCIA MUNICIPAL</a:t>
            </a:r>
          </a:p>
          <a:p>
            <a:pPr algn="ctr" defTabSz="577850">
              <a:lnSpc>
                <a:spcPct val="90000"/>
              </a:lnSpc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LEONEL CHAVEZ RANGEL </a:t>
            </a:r>
          </a:p>
        </p:txBody>
      </p:sp>
      <p:sp>
        <p:nvSpPr>
          <p:cNvPr id="261" name="260 CuadroTexto"/>
          <p:cNvSpPr txBox="1"/>
          <p:nvPr/>
        </p:nvSpPr>
        <p:spPr>
          <a:xfrm>
            <a:off x="3515228" y="2281694"/>
            <a:ext cx="2451600" cy="39470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72000" rIns="0" bIns="72000">
            <a:spAutoFit/>
          </a:bodyPr>
          <a:lstStyle/>
          <a:p>
            <a:pPr algn="ctr" defTabSz="577850">
              <a:lnSpc>
                <a:spcPct val="90000"/>
              </a:lnSpc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UNIDAD DE PROTECCIÓN ANIMAL</a:t>
            </a:r>
          </a:p>
          <a:p>
            <a:pPr algn="ctr" defTabSz="577850">
              <a:lnSpc>
                <a:spcPct val="90000"/>
              </a:lnSpc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MELISSA MARGARITA  RAMOS VEGA  </a:t>
            </a:r>
          </a:p>
        </p:txBody>
      </p:sp>
      <p:sp>
        <p:nvSpPr>
          <p:cNvPr id="262" name="261 CuadroTexto"/>
          <p:cNvSpPr txBox="1"/>
          <p:nvPr/>
        </p:nvSpPr>
        <p:spPr>
          <a:xfrm>
            <a:off x="3515228" y="2793993"/>
            <a:ext cx="2451600" cy="39470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72000" rIns="0" bIns="72000">
            <a:spAutoFit/>
          </a:bodyPr>
          <a:lstStyle/>
          <a:p>
            <a:pPr algn="ctr" defTabSz="577850">
              <a:lnSpc>
                <a:spcPct val="90000"/>
              </a:lnSpc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DIRECCIÓN DE COMUNICACIÓN SOCIAL</a:t>
            </a:r>
          </a:p>
          <a:p>
            <a:pPr algn="ctr" defTabSz="577850">
              <a:lnSpc>
                <a:spcPct val="90000"/>
              </a:lnSpc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ENRIQUE ALONSO PATIÑO RAMOS</a:t>
            </a:r>
          </a:p>
        </p:txBody>
      </p:sp>
      <p:sp>
        <p:nvSpPr>
          <p:cNvPr id="263" name="262 CuadroTexto"/>
          <p:cNvSpPr txBox="1"/>
          <p:nvPr/>
        </p:nvSpPr>
        <p:spPr>
          <a:xfrm>
            <a:off x="6545406" y="3326597"/>
            <a:ext cx="2560514" cy="51935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72000" rIns="0" bIns="72000">
            <a:spAutoFit/>
          </a:bodyPr>
          <a:lstStyle/>
          <a:p>
            <a:pPr algn="ctr" defTabSz="577850">
              <a:lnSpc>
                <a:spcPct val="90000"/>
              </a:lnSpc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INST. DE PROMOCIÓN A LA INVERSIÓN,</a:t>
            </a:r>
          </a:p>
          <a:p>
            <a:pPr algn="ctr" defTabSz="577850">
              <a:lnSpc>
                <a:spcPct val="90000"/>
              </a:lnSpc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VINCULACIÓN Y DESARROLLO ECONÓMICO</a:t>
            </a:r>
          </a:p>
          <a:p>
            <a:pPr algn="ctr" defTabSz="577850">
              <a:lnSpc>
                <a:spcPct val="90000"/>
              </a:lnSpc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JOSÉ ANTONIO QUIROGA CHAPA</a:t>
            </a:r>
          </a:p>
        </p:txBody>
      </p:sp>
      <p:sp>
        <p:nvSpPr>
          <p:cNvPr id="264" name="263 CuadroTexto"/>
          <p:cNvSpPr txBox="1"/>
          <p:nvPr/>
        </p:nvSpPr>
        <p:spPr>
          <a:xfrm>
            <a:off x="6533877" y="1905882"/>
            <a:ext cx="2567588" cy="51935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72000" rIns="0" bIns="72000">
            <a:spAutoFit/>
          </a:bodyPr>
          <a:lstStyle/>
          <a:p>
            <a:pPr algn="ctr" defTabSz="577850">
              <a:lnSpc>
                <a:spcPct val="90000"/>
              </a:lnSpc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DIRECCIÓN DEL SISTEMA DE DESARROLLO INTEGRAL DE LA FAMILIA (DIF)</a:t>
            </a:r>
          </a:p>
          <a:p>
            <a:pPr algn="ctr" defTabSz="577850">
              <a:lnSpc>
                <a:spcPct val="90000"/>
              </a:lnSpc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BLANCA IDALIA TRAVIÑO CASTAÑEDA</a:t>
            </a:r>
          </a:p>
        </p:txBody>
      </p:sp>
      <p:cxnSp>
        <p:nvCxnSpPr>
          <p:cNvPr id="265" name="264 Conector recto"/>
          <p:cNvCxnSpPr/>
          <p:nvPr/>
        </p:nvCxnSpPr>
        <p:spPr>
          <a:xfrm>
            <a:off x="4225892" y="3986238"/>
            <a:ext cx="0" cy="43204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39 CuadroTexto"/>
          <p:cNvSpPr txBox="1"/>
          <p:nvPr/>
        </p:nvSpPr>
        <p:spPr>
          <a:xfrm>
            <a:off x="215303" y="9511357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387350" indent="6985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776288" indent="138113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165225" indent="206375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552575" indent="276225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s-ES" sz="1200" b="1" dirty="0" smtClean="0">
                <a:solidFill>
                  <a:schemeClr val="bg1"/>
                </a:solidFill>
                <a:latin typeface="Franklin Gothic Book" pitchFamily="34" charset="0"/>
              </a:rPr>
              <a:t>Juárez No. 100, Centro</a:t>
            </a:r>
          </a:p>
          <a:p>
            <a:r>
              <a:rPr lang="es-ES" sz="1200" b="1" dirty="0" smtClean="0">
                <a:solidFill>
                  <a:schemeClr val="bg1"/>
                </a:solidFill>
                <a:latin typeface="Franklin Gothic Book" pitchFamily="34" charset="0"/>
              </a:rPr>
              <a:t>General Escobedo, N.L.</a:t>
            </a:r>
            <a:endParaRPr lang="es-ES" sz="1200" b="1" dirty="0">
              <a:solidFill>
                <a:schemeClr val="bg1"/>
              </a:solidFill>
              <a:latin typeface="Franklin Gothic Book" pitchFamily="34" charset="0"/>
            </a:endParaRPr>
          </a:p>
        </p:txBody>
      </p:sp>
      <p:sp>
        <p:nvSpPr>
          <p:cNvPr id="267" name="40 CuadroTexto"/>
          <p:cNvSpPr txBox="1"/>
          <p:nvPr/>
        </p:nvSpPr>
        <p:spPr>
          <a:xfrm>
            <a:off x="9938925" y="9511357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387350" indent="6985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776288" indent="138113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165225" indent="206375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552575" indent="276225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/>
            <a:r>
              <a:rPr lang="es-ES" sz="900" b="1" dirty="0" smtClean="0">
                <a:latin typeface="Franklin Gothic Book" pitchFamily="34" charset="0"/>
              </a:rPr>
              <a:t>T. 8220.6100</a:t>
            </a:r>
          </a:p>
          <a:p>
            <a:pPr algn="r"/>
            <a:r>
              <a:rPr lang="es-ES" sz="900" b="1" dirty="0" smtClean="0">
                <a:latin typeface="Franklin Gothic Book" pitchFamily="34" charset="0"/>
              </a:rPr>
              <a:t>www.escobedo.gob.mx</a:t>
            </a:r>
            <a:endParaRPr lang="es-ES" sz="900" b="1" dirty="0">
              <a:latin typeface="Franklin Gothic Book" pitchFamily="34" charset="0"/>
            </a:endParaRPr>
          </a:p>
        </p:txBody>
      </p:sp>
      <p:sp>
        <p:nvSpPr>
          <p:cNvPr id="268" name="267 CuadroTexto"/>
          <p:cNvSpPr txBox="1"/>
          <p:nvPr/>
        </p:nvSpPr>
        <p:spPr>
          <a:xfrm>
            <a:off x="6548552" y="2842089"/>
            <a:ext cx="2557368" cy="39470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72000" rIns="0" bIns="72000">
            <a:spAutoFit/>
          </a:bodyPr>
          <a:lstStyle/>
          <a:p>
            <a:pPr algn="ctr" defTabSz="577850">
              <a:lnSpc>
                <a:spcPct val="90000"/>
              </a:lnSpc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INSTITUTO DE LA MUJER</a:t>
            </a:r>
          </a:p>
          <a:p>
            <a:pPr algn="ctr" defTabSz="577850">
              <a:lnSpc>
                <a:spcPct val="90000"/>
              </a:lnSpc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ROSA FIERRO CAMPOS</a:t>
            </a:r>
          </a:p>
        </p:txBody>
      </p:sp>
      <p:sp>
        <p:nvSpPr>
          <p:cNvPr id="269" name="Text Box 32"/>
          <p:cNvSpPr txBox="1">
            <a:spLocks noChangeArrowheads="1"/>
          </p:cNvSpPr>
          <p:nvPr/>
        </p:nvSpPr>
        <p:spPr bwMode="auto">
          <a:xfrm>
            <a:off x="9190970" y="6496602"/>
            <a:ext cx="1501200" cy="37394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ES" sz="900" dirty="0" smtClean="0">
                <a:solidFill>
                  <a:schemeClr val="tx1"/>
                </a:solidFill>
                <a:latin typeface="Arial Narrow" pitchFamily="34" charset="0"/>
              </a:rPr>
              <a:t>DIRECCIÓN DE SALUD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ES" sz="900" b="1" dirty="0" smtClean="0">
                <a:solidFill>
                  <a:schemeClr val="tx1"/>
                </a:solidFill>
                <a:latin typeface="Arial Narrow" pitchFamily="34" charset="0"/>
              </a:rPr>
              <a:t>MA. MAGDALENA PRUNEDA AVILA</a:t>
            </a:r>
          </a:p>
        </p:txBody>
      </p:sp>
      <p:sp>
        <p:nvSpPr>
          <p:cNvPr id="270" name="269 CuadroTexto"/>
          <p:cNvSpPr txBox="1"/>
          <p:nvPr/>
        </p:nvSpPr>
        <p:spPr>
          <a:xfrm>
            <a:off x="9190970" y="7618667"/>
            <a:ext cx="1501200" cy="24929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SUB-DIRECCION 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DAVID GAMEZ MACIAS</a:t>
            </a:r>
          </a:p>
        </p:txBody>
      </p:sp>
      <p:sp>
        <p:nvSpPr>
          <p:cNvPr id="272" name="Text Box 32"/>
          <p:cNvSpPr txBox="1">
            <a:spLocks noChangeArrowheads="1"/>
          </p:cNvSpPr>
          <p:nvPr/>
        </p:nvSpPr>
        <p:spPr bwMode="auto">
          <a:xfrm>
            <a:off x="9190970" y="4848968"/>
            <a:ext cx="1501200" cy="37394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ES" sz="900" dirty="0" smtClean="0">
                <a:solidFill>
                  <a:schemeClr val="tx1"/>
                </a:solidFill>
                <a:latin typeface="Arial Narrow" pitchFamily="34" charset="0"/>
              </a:rPr>
              <a:t>DIRECCIÓN DE CULTURA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ES" sz="900" b="1" dirty="0" smtClean="0">
                <a:solidFill>
                  <a:schemeClr val="tx1"/>
                </a:solidFill>
                <a:latin typeface="Arial Narrow" pitchFamily="34" charset="0"/>
              </a:rPr>
              <a:t>MARGARITO VILLEGAS MONCADA</a:t>
            </a:r>
          </a:p>
        </p:txBody>
      </p:sp>
      <p:sp>
        <p:nvSpPr>
          <p:cNvPr id="273" name="272 Rectángulo"/>
          <p:cNvSpPr/>
          <p:nvPr/>
        </p:nvSpPr>
        <p:spPr>
          <a:xfrm>
            <a:off x="424054" y="4952796"/>
            <a:ext cx="1501200" cy="37394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ES" sz="900" dirty="0" smtClean="0">
                <a:solidFill>
                  <a:schemeClr val="tx1"/>
                </a:solidFill>
                <a:latin typeface="Arial Narrow" pitchFamily="34" charset="0"/>
              </a:rPr>
              <a:t>DIRECCIÓN DE VÍAS PÚBLICAS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ES" sz="900" b="1" dirty="0" smtClean="0">
                <a:solidFill>
                  <a:schemeClr val="tx1"/>
                </a:solidFill>
                <a:latin typeface="Arial Narrow" pitchFamily="34" charset="0"/>
              </a:rPr>
              <a:t>ALFREDO CARDENAS 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ES" sz="900" b="1" dirty="0" smtClean="0">
                <a:solidFill>
                  <a:schemeClr val="tx1"/>
                </a:solidFill>
                <a:latin typeface="Arial Narrow" pitchFamily="34" charset="0"/>
              </a:rPr>
              <a:t>CHAVEZ</a:t>
            </a:r>
          </a:p>
        </p:txBody>
      </p:sp>
      <p:sp>
        <p:nvSpPr>
          <p:cNvPr id="274" name="273 Rectángulo"/>
          <p:cNvSpPr/>
          <p:nvPr/>
        </p:nvSpPr>
        <p:spPr>
          <a:xfrm>
            <a:off x="5398467" y="7350752"/>
            <a:ext cx="1512000" cy="37394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ES" sz="900" dirty="0" smtClean="0">
                <a:solidFill>
                  <a:schemeClr val="tx1"/>
                </a:solidFill>
                <a:latin typeface="Arial Narrow" pitchFamily="34" charset="0"/>
              </a:rPr>
              <a:t>DIRECCIÓN DE ADQUISICIONES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ES" sz="900" b="1" dirty="0" smtClean="0">
                <a:solidFill>
                  <a:schemeClr val="tx1"/>
                </a:solidFill>
                <a:latin typeface="Arial Narrow" pitchFamily="34" charset="0"/>
              </a:rPr>
              <a:t>JESUS HUMBERTO 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ES" sz="900" b="1" dirty="0" smtClean="0">
                <a:solidFill>
                  <a:schemeClr val="tx1"/>
                </a:solidFill>
                <a:latin typeface="Arial Narrow" pitchFamily="34" charset="0"/>
              </a:rPr>
              <a:t>CANTU ACOSTA</a:t>
            </a:r>
          </a:p>
        </p:txBody>
      </p:sp>
      <p:sp>
        <p:nvSpPr>
          <p:cNvPr id="275" name="274 CuadroTexto"/>
          <p:cNvSpPr txBox="1"/>
          <p:nvPr/>
        </p:nvSpPr>
        <p:spPr>
          <a:xfrm>
            <a:off x="5385660" y="6835670"/>
            <a:ext cx="1512000" cy="37394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ES" sz="900" dirty="0" smtClean="0">
                <a:solidFill>
                  <a:schemeClr val="tx1"/>
                </a:solidFill>
                <a:latin typeface="Arial Narrow" pitchFamily="34" charset="0"/>
              </a:rPr>
              <a:t>DIRECCIÓN DE EGRESOS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ELIEZER VILLARREAL GONZALEZ</a:t>
            </a:r>
          </a:p>
        </p:txBody>
      </p:sp>
      <p:sp>
        <p:nvSpPr>
          <p:cNvPr id="276" name="275 Rectángulo redondeado"/>
          <p:cNvSpPr/>
          <p:nvPr/>
        </p:nvSpPr>
        <p:spPr>
          <a:xfrm>
            <a:off x="5380349" y="5997891"/>
            <a:ext cx="1512000" cy="249299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DIRECCIÓN DE INGRESOS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RAFAEL MÉNDEZ RAMÍREZ</a:t>
            </a:r>
          </a:p>
        </p:txBody>
      </p:sp>
      <p:sp>
        <p:nvSpPr>
          <p:cNvPr id="277" name="276 Forma libre"/>
          <p:cNvSpPr/>
          <p:nvPr/>
        </p:nvSpPr>
        <p:spPr>
          <a:xfrm>
            <a:off x="5383358" y="7891192"/>
            <a:ext cx="1542555" cy="124650"/>
          </a:xfrm>
          <a:custGeom>
            <a:avLst/>
            <a:gdLst>
              <a:gd name="connsiteX0" fmla="*/ 0 w 1387348"/>
              <a:gd name="connsiteY0" fmla="*/ 0 h 645276"/>
              <a:gd name="connsiteX1" fmla="*/ 1387348 w 1387348"/>
              <a:gd name="connsiteY1" fmla="*/ 0 h 645276"/>
              <a:gd name="connsiteX2" fmla="*/ 1387348 w 1387348"/>
              <a:gd name="connsiteY2" fmla="*/ 645276 h 645276"/>
              <a:gd name="connsiteX3" fmla="*/ 0 w 1387348"/>
              <a:gd name="connsiteY3" fmla="*/ 645276 h 645276"/>
              <a:gd name="connsiteX4" fmla="*/ 0 w 1387348"/>
              <a:gd name="connsiteY4" fmla="*/ 0 h 645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7348" h="645276">
                <a:moveTo>
                  <a:pt x="0" y="0"/>
                </a:moveTo>
                <a:lnTo>
                  <a:pt x="1387348" y="0"/>
                </a:lnTo>
                <a:lnTo>
                  <a:pt x="1387348" y="645276"/>
                </a:lnTo>
                <a:lnTo>
                  <a:pt x="0" y="64527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ES_tradnl" sz="900" dirty="0" smtClean="0">
                <a:solidFill>
                  <a:schemeClr val="tx1"/>
                </a:solidFill>
                <a:latin typeface="Arial Narrow" pitchFamily="34" charset="0"/>
              </a:rPr>
              <a:t>DIRECCIÓN DE PATRIMONIO</a:t>
            </a:r>
          </a:p>
        </p:txBody>
      </p:sp>
      <p:sp>
        <p:nvSpPr>
          <p:cNvPr id="278" name="277 Forma libre"/>
          <p:cNvSpPr/>
          <p:nvPr/>
        </p:nvSpPr>
        <p:spPr>
          <a:xfrm>
            <a:off x="5337422" y="4900835"/>
            <a:ext cx="1505014" cy="512448"/>
          </a:xfrm>
          <a:custGeom>
            <a:avLst/>
            <a:gdLst>
              <a:gd name="connsiteX0" fmla="*/ 0 w 1387348"/>
              <a:gd name="connsiteY0" fmla="*/ 0 h 645276"/>
              <a:gd name="connsiteX1" fmla="*/ 1387348 w 1387348"/>
              <a:gd name="connsiteY1" fmla="*/ 0 h 645276"/>
              <a:gd name="connsiteX2" fmla="*/ 1387348 w 1387348"/>
              <a:gd name="connsiteY2" fmla="*/ 645276 h 645276"/>
              <a:gd name="connsiteX3" fmla="*/ 0 w 1387348"/>
              <a:gd name="connsiteY3" fmla="*/ 645276 h 645276"/>
              <a:gd name="connsiteX4" fmla="*/ 0 w 1387348"/>
              <a:gd name="connsiteY4" fmla="*/ 0 h 645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7348" h="645276">
                <a:moveTo>
                  <a:pt x="0" y="0"/>
                </a:moveTo>
                <a:lnTo>
                  <a:pt x="1387348" y="0"/>
                </a:lnTo>
                <a:lnTo>
                  <a:pt x="1387348" y="645276"/>
                </a:lnTo>
                <a:lnTo>
                  <a:pt x="0" y="64527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ES_tradnl" sz="900" dirty="0" smtClean="0">
                <a:solidFill>
                  <a:schemeClr val="tx1"/>
                </a:solidFill>
                <a:latin typeface="Arial Narrow" pitchFamily="34" charset="0"/>
              </a:rPr>
              <a:t>DIRECCIÓN DE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ES_tradnl" sz="900" dirty="0" smtClean="0">
                <a:solidFill>
                  <a:schemeClr val="tx1"/>
                </a:solidFill>
                <a:latin typeface="Arial Narrow" pitchFamily="34" charset="0"/>
              </a:rPr>
              <a:t> RECURSOS HUMANOS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ES_tradnl" sz="900" b="1" dirty="0" smtClean="0">
                <a:solidFill>
                  <a:schemeClr val="tx1"/>
                </a:solidFill>
                <a:latin typeface="Arial Narrow" pitchFamily="34" charset="0"/>
              </a:rPr>
              <a:t>SILVIA MARICELA SANCHEZ SALAZAR</a:t>
            </a:r>
          </a:p>
        </p:txBody>
      </p:sp>
      <p:sp>
        <p:nvSpPr>
          <p:cNvPr id="279" name="AutoShape 2"/>
          <p:cNvSpPr>
            <a:spLocks noChangeArrowheads="1"/>
          </p:cNvSpPr>
          <p:nvPr/>
        </p:nvSpPr>
        <p:spPr bwMode="auto">
          <a:xfrm>
            <a:off x="5399372" y="8148740"/>
            <a:ext cx="1620000" cy="373949"/>
          </a:xfrm>
          <a:prstGeom prst="flowChartProcess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DIRECCIÓN DE DIVERTÍ-PARQUE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SERGIO ANSELMO RODRIGUEZ GONZALEZ </a:t>
            </a:r>
          </a:p>
        </p:txBody>
      </p:sp>
      <p:sp>
        <p:nvSpPr>
          <p:cNvPr id="280" name="279 CuadroTexto"/>
          <p:cNvSpPr txBox="1"/>
          <p:nvPr/>
        </p:nvSpPr>
        <p:spPr>
          <a:xfrm>
            <a:off x="5413914" y="8570646"/>
            <a:ext cx="1512000" cy="37394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ES" sz="900" dirty="0" smtClean="0">
                <a:solidFill>
                  <a:schemeClr val="tx1"/>
                </a:solidFill>
                <a:latin typeface="Arial Narrow" pitchFamily="34" charset="0"/>
              </a:rPr>
              <a:t>DIRECCIÓN DE GESTIÓN  MPAL. Y PROGRAMAS FEDERALES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RAMON SALAS LOPEZ</a:t>
            </a:r>
          </a:p>
        </p:txBody>
      </p:sp>
      <p:sp>
        <p:nvSpPr>
          <p:cNvPr id="281" name="280 Rectángulo redondeado"/>
          <p:cNvSpPr/>
          <p:nvPr/>
        </p:nvSpPr>
        <p:spPr>
          <a:xfrm>
            <a:off x="5406320" y="9026303"/>
            <a:ext cx="1519594" cy="498598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DIRECCIÓN DE INSPECCIÓN, Y VIGILANCIA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BERTHA LAURA 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PLASCENCIA TREVIÑO</a:t>
            </a:r>
          </a:p>
        </p:txBody>
      </p:sp>
      <p:sp>
        <p:nvSpPr>
          <p:cNvPr id="282" name="281 Rectángulo redondeado"/>
          <p:cNvSpPr/>
          <p:nvPr/>
        </p:nvSpPr>
        <p:spPr>
          <a:xfrm>
            <a:off x="7288296" y="5405478"/>
            <a:ext cx="1501200" cy="373949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OF. DE </a:t>
            </a: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ENLACE</a:t>
            </a: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 CON LA S.R.E.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ARMANDO DE LA TORRE SANDOVAL</a:t>
            </a:r>
          </a:p>
        </p:txBody>
      </p:sp>
      <p:sp>
        <p:nvSpPr>
          <p:cNvPr id="283" name="AutoShape 5"/>
          <p:cNvSpPr>
            <a:spLocks noChangeArrowheads="1"/>
          </p:cNvSpPr>
          <p:nvPr/>
        </p:nvSpPr>
        <p:spPr bwMode="auto">
          <a:xfrm>
            <a:off x="7288296" y="7381403"/>
            <a:ext cx="1501200" cy="373949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ES" sz="900" dirty="0" smtClean="0">
                <a:solidFill>
                  <a:schemeClr val="tx1"/>
                </a:solidFill>
                <a:latin typeface="Arial Narrow" pitchFamily="34" charset="0"/>
              </a:rPr>
              <a:t>DIRECCIÓN DE 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ES" sz="900" dirty="0" smtClean="0">
                <a:solidFill>
                  <a:schemeClr val="tx1"/>
                </a:solidFill>
                <a:latin typeface="Arial Narrow" pitchFamily="34" charset="0"/>
              </a:rPr>
              <a:t>PROTECCIÓN CIVIL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ES" sz="900" b="1" dirty="0" smtClean="0">
                <a:solidFill>
                  <a:schemeClr val="tx1"/>
                </a:solidFill>
                <a:latin typeface="Arial Narrow" pitchFamily="34" charset="0"/>
              </a:rPr>
              <a:t>PATRICIA PEREZ TIJERINA</a:t>
            </a:r>
          </a:p>
        </p:txBody>
      </p:sp>
      <p:sp>
        <p:nvSpPr>
          <p:cNvPr id="284" name="Rectangle 2"/>
          <p:cNvSpPr>
            <a:spLocks noChangeArrowheads="1"/>
          </p:cNvSpPr>
          <p:nvPr/>
        </p:nvSpPr>
        <p:spPr bwMode="auto">
          <a:xfrm>
            <a:off x="7282102" y="5851127"/>
            <a:ext cx="1501200" cy="49859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DIRECCIÓN DE COMERCIO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SALVADOR RODRIGUEZ HERRERA </a:t>
            </a:r>
          </a:p>
          <a:p>
            <a:pPr algn="ctr" defTabSz="577850">
              <a:lnSpc>
                <a:spcPct val="90000"/>
              </a:lnSpc>
              <a:defRPr sz="1000"/>
            </a:pPr>
            <a:endParaRPr lang="es-MX" sz="900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85" name="Text Box 4"/>
          <p:cNvSpPr txBox="1">
            <a:spLocks noChangeArrowheads="1"/>
          </p:cNvSpPr>
          <p:nvPr/>
        </p:nvSpPr>
        <p:spPr bwMode="auto">
          <a:xfrm>
            <a:off x="7288296" y="6378522"/>
            <a:ext cx="1501200" cy="37394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DIRECCIÓN DE 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CENTRO DE MEDIACIÓN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SERGIO ESPINOZA SERRANO</a:t>
            </a:r>
          </a:p>
        </p:txBody>
      </p:sp>
      <p:sp>
        <p:nvSpPr>
          <p:cNvPr id="286" name="285 Rectángulo"/>
          <p:cNvSpPr/>
          <p:nvPr/>
        </p:nvSpPr>
        <p:spPr>
          <a:xfrm>
            <a:off x="7297985" y="6925376"/>
            <a:ext cx="1501200" cy="24929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lvl="0" algn="ctr" defTabSz="577850">
              <a:lnSpc>
                <a:spcPct val="90000"/>
              </a:lnSpc>
              <a:defRPr sz="1000"/>
            </a:pPr>
            <a:r>
              <a:rPr lang="es-ES" sz="900" dirty="0" smtClean="0">
                <a:solidFill>
                  <a:schemeClr val="tx1"/>
                </a:solidFill>
                <a:latin typeface="Arial Narrow" pitchFamily="34" charset="0"/>
              </a:rPr>
              <a:t>DIRECCIÓN DE VINCULACIÓN Y FORTALECIMIENTO</a:t>
            </a:r>
          </a:p>
        </p:txBody>
      </p:sp>
      <p:sp>
        <p:nvSpPr>
          <p:cNvPr id="288" name="287 CuadroTexto"/>
          <p:cNvSpPr txBox="1"/>
          <p:nvPr/>
        </p:nvSpPr>
        <p:spPr>
          <a:xfrm>
            <a:off x="11078874" y="4971265"/>
            <a:ext cx="1224000" cy="37394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DIRECCIÓN DE SEGURIDAD PÚBLICA</a:t>
            </a:r>
          </a:p>
          <a:p>
            <a:pPr algn="ctr" defTabSz="577850">
              <a:lnSpc>
                <a:spcPct val="90000"/>
              </a:lnSpc>
              <a:defRPr sz="1000"/>
            </a:pPr>
            <a:endParaRPr lang="es-MX" sz="900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89" name="288 CuadroTexto"/>
          <p:cNvSpPr txBox="1"/>
          <p:nvPr/>
        </p:nvSpPr>
        <p:spPr>
          <a:xfrm>
            <a:off x="11078874" y="6084590"/>
            <a:ext cx="1224000" cy="62324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DIRECCIÓN DE PREVENCIÓN SOCIAL Y PARTICIPACIÓN CUIDADANA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IVAN A. MENDEZ VALDEZ</a:t>
            </a: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290" name="289 Rectángulo"/>
          <p:cNvSpPr/>
          <p:nvPr/>
        </p:nvSpPr>
        <p:spPr>
          <a:xfrm>
            <a:off x="1168637" y="1120308"/>
            <a:ext cx="1512000" cy="37394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DIRECCIÓNDE 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CONCERTACIÓN SOCIAL 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Y JUECES AUXILIARES</a:t>
            </a:r>
          </a:p>
        </p:txBody>
      </p:sp>
      <p:sp>
        <p:nvSpPr>
          <p:cNvPr id="291" name="Rectángulo redondeado 3"/>
          <p:cNvSpPr/>
          <p:nvPr/>
        </p:nvSpPr>
        <p:spPr>
          <a:xfrm>
            <a:off x="1168637" y="1661428"/>
            <a:ext cx="1440000" cy="373949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ES_tradnl" sz="900" dirty="0" smtClean="0">
                <a:solidFill>
                  <a:schemeClr val="tx1"/>
                </a:solidFill>
                <a:latin typeface="Arial Narrow" pitchFamily="34" charset="0"/>
              </a:rPr>
              <a:t>DIRECCIÓN DE  LA SECRETRÍA TÉCNICA DEL CONSEJO CIUDADANO DE VIGILANCIA</a:t>
            </a:r>
          </a:p>
        </p:txBody>
      </p:sp>
      <p:cxnSp>
        <p:nvCxnSpPr>
          <p:cNvPr id="292" name="291 Conector recto"/>
          <p:cNvCxnSpPr/>
          <p:nvPr/>
        </p:nvCxnSpPr>
        <p:spPr>
          <a:xfrm>
            <a:off x="3569330" y="5124296"/>
            <a:ext cx="500066" cy="158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3" name="292 Rectángulo"/>
          <p:cNvSpPr/>
          <p:nvPr/>
        </p:nvSpPr>
        <p:spPr>
          <a:xfrm>
            <a:off x="3758241" y="4939007"/>
            <a:ext cx="1357322" cy="37394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ES" sz="900" dirty="0" smtClean="0">
                <a:solidFill>
                  <a:schemeClr val="tx1"/>
                </a:solidFill>
                <a:latin typeface="Arial Narrow" pitchFamily="34" charset="0"/>
              </a:rPr>
              <a:t>DIRECCIÓN DE 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ES" sz="900" dirty="0" smtClean="0">
                <a:solidFill>
                  <a:schemeClr val="tx1"/>
                </a:solidFill>
                <a:latin typeface="Arial Narrow" pitchFamily="34" charset="0"/>
              </a:rPr>
              <a:t>DESARROLLO URBANO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ES" sz="900" b="1" dirty="0" smtClean="0">
                <a:solidFill>
                  <a:schemeClr val="tx1"/>
                </a:solidFill>
                <a:latin typeface="Arial Narrow" pitchFamily="34" charset="0"/>
              </a:rPr>
              <a:t>JANETH CELINA ELIAS R.</a:t>
            </a:r>
          </a:p>
        </p:txBody>
      </p:sp>
      <p:sp>
        <p:nvSpPr>
          <p:cNvPr id="294" name="293 CuadroTexto"/>
          <p:cNvSpPr txBox="1"/>
          <p:nvPr/>
        </p:nvSpPr>
        <p:spPr>
          <a:xfrm>
            <a:off x="3438152" y="4135717"/>
            <a:ext cx="1512000" cy="64400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72000" rIns="0" bIns="72000">
            <a:spAutoFit/>
          </a:bodyPr>
          <a:lstStyle/>
          <a:p>
            <a:pPr algn="ctr" defTabSz="577850">
              <a:lnSpc>
                <a:spcPct val="90000"/>
              </a:lnSpc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SECRETARÍA DE </a:t>
            </a:r>
          </a:p>
          <a:p>
            <a:pPr algn="ctr" defTabSz="577850">
              <a:lnSpc>
                <a:spcPct val="90000"/>
              </a:lnSpc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DESARROLLO URBANO Y ECOLOGÍA</a:t>
            </a:r>
          </a:p>
          <a:p>
            <a:pPr algn="ctr" defTabSz="577850">
              <a:lnSpc>
                <a:spcPct val="90000"/>
              </a:lnSpc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IGNACIO HIERRO GOMEZ</a:t>
            </a:r>
          </a:p>
        </p:txBody>
      </p:sp>
      <p:sp>
        <p:nvSpPr>
          <p:cNvPr id="295" name="294 Rectángulo"/>
          <p:cNvSpPr/>
          <p:nvPr/>
        </p:nvSpPr>
        <p:spPr>
          <a:xfrm>
            <a:off x="2220681" y="5645537"/>
            <a:ext cx="1224000" cy="44665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36000" rIns="0" bIns="36000">
            <a:spAutoFit/>
          </a:bodyPr>
          <a:lstStyle/>
          <a:p>
            <a:pPr algn="ctr" defTabSz="577850">
              <a:lnSpc>
                <a:spcPct val="90000"/>
              </a:lnSpc>
            </a:pPr>
            <a:r>
              <a:rPr lang="es-ES" sz="900" dirty="0" smtClean="0">
                <a:solidFill>
                  <a:schemeClr val="tx1"/>
                </a:solidFill>
                <a:latin typeface="Arial Narrow" pitchFamily="34" charset="0"/>
              </a:rPr>
              <a:t>DIRECCIÓN DE NORMATIVIDAD Y CONTRATOS</a:t>
            </a:r>
          </a:p>
        </p:txBody>
      </p:sp>
      <p:sp>
        <p:nvSpPr>
          <p:cNvPr id="296" name="295 Rectángulo"/>
          <p:cNvSpPr/>
          <p:nvPr/>
        </p:nvSpPr>
        <p:spPr>
          <a:xfrm>
            <a:off x="2230056" y="4944501"/>
            <a:ext cx="1224000" cy="571301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36000" rIns="0" bIns="36000">
            <a:spAutoFit/>
          </a:bodyPr>
          <a:lstStyle/>
          <a:p>
            <a:pPr algn="ctr" defTabSz="577850">
              <a:lnSpc>
                <a:spcPct val="90000"/>
              </a:lnSpc>
            </a:pPr>
            <a:r>
              <a:rPr lang="es-ES" sz="900" dirty="0" smtClean="0">
                <a:solidFill>
                  <a:schemeClr val="tx1"/>
                </a:solidFill>
                <a:latin typeface="Arial Narrow" pitchFamily="34" charset="0"/>
              </a:rPr>
              <a:t>DIRECCIÓN DE PROYECTOS Y CONSTRUCCIÓN </a:t>
            </a:r>
          </a:p>
          <a:p>
            <a:pPr algn="ctr" defTabSz="577850">
              <a:lnSpc>
                <a:spcPct val="90000"/>
              </a:lnSpc>
            </a:pPr>
            <a:r>
              <a:rPr lang="es-ES" sz="900" b="1" dirty="0" smtClean="0">
                <a:solidFill>
                  <a:schemeClr val="tx1"/>
                </a:solidFill>
                <a:latin typeface="Arial Narrow" pitchFamily="34" charset="0"/>
              </a:rPr>
              <a:t>JESÚS A. GONZALEZ V.</a:t>
            </a:r>
          </a:p>
        </p:txBody>
      </p:sp>
      <p:cxnSp>
        <p:nvCxnSpPr>
          <p:cNvPr id="297" name="296 Conector recto"/>
          <p:cNvCxnSpPr/>
          <p:nvPr/>
        </p:nvCxnSpPr>
        <p:spPr>
          <a:xfrm>
            <a:off x="8799185" y="1680827"/>
            <a:ext cx="1496117" cy="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9" name="298 CuadroTexto"/>
          <p:cNvSpPr txBox="1"/>
          <p:nvPr/>
        </p:nvSpPr>
        <p:spPr>
          <a:xfrm>
            <a:off x="6509853" y="1448571"/>
            <a:ext cx="2591612" cy="39470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72000" rIns="0" bIns="72000">
            <a:spAutoFit/>
          </a:bodyPr>
          <a:lstStyle/>
          <a:p>
            <a:pPr algn="ctr" defTabSz="577850">
              <a:lnSpc>
                <a:spcPct val="90000"/>
              </a:lnSpc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SRÍA. DE LA CONTRALORÍA </a:t>
            </a:r>
            <a:r>
              <a:rPr lang="es-MX" sz="9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INT.Y TRANSPARENCIA</a:t>
            </a:r>
          </a:p>
          <a:p>
            <a:pPr algn="ctr" defTabSz="577850">
              <a:lnSpc>
                <a:spcPct val="90000"/>
              </a:lnSpc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FELIPE CANALES RODRIGUEZ</a:t>
            </a:r>
          </a:p>
        </p:txBody>
      </p:sp>
      <p:sp>
        <p:nvSpPr>
          <p:cNvPr id="300" name="299 CuadroTexto"/>
          <p:cNvSpPr txBox="1"/>
          <p:nvPr/>
        </p:nvSpPr>
        <p:spPr>
          <a:xfrm>
            <a:off x="3513912" y="3369532"/>
            <a:ext cx="2451600" cy="27005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72000" rIns="0" bIns="72000">
            <a:spAutoFit/>
          </a:bodyPr>
          <a:lstStyle/>
          <a:p>
            <a:pPr algn="ctr" defTabSz="577850">
              <a:lnSpc>
                <a:spcPct val="90000"/>
              </a:lnSpc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SECRETARIO PARTICULAR</a:t>
            </a:r>
          </a:p>
        </p:txBody>
      </p:sp>
      <p:sp>
        <p:nvSpPr>
          <p:cNvPr id="301" name="300 Rectángulo"/>
          <p:cNvSpPr/>
          <p:nvPr/>
        </p:nvSpPr>
        <p:spPr>
          <a:xfrm>
            <a:off x="2644854" y="734191"/>
            <a:ext cx="1512000" cy="24929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TRIBUNAL DE ARBITRAJE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JOSE GPE. CHAVEZ GZA.</a:t>
            </a:r>
          </a:p>
        </p:txBody>
      </p:sp>
      <p:cxnSp>
        <p:nvCxnSpPr>
          <p:cNvPr id="302" name="301 Conector recto"/>
          <p:cNvCxnSpPr/>
          <p:nvPr/>
        </p:nvCxnSpPr>
        <p:spPr>
          <a:xfrm>
            <a:off x="2323279" y="2734455"/>
            <a:ext cx="500066" cy="158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3" name="Text Box 15"/>
          <p:cNvSpPr txBox="1">
            <a:spLocks noChangeArrowheads="1"/>
          </p:cNvSpPr>
          <p:nvPr/>
        </p:nvSpPr>
        <p:spPr bwMode="auto">
          <a:xfrm>
            <a:off x="1141333" y="2650788"/>
            <a:ext cx="1440000" cy="24929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DIRECCIÓN OPERATIVA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JAVIER BAEZ DOMINGUEZ </a:t>
            </a:r>
          </a:p>
        </p:txBody>
      </p:sp>
      <p:cxnSp>
        <p:nvCxnSpPr>
          <p:cNvPr id="304" name="303 Conector recto"/>
          <p:cNvCxnSpPr/>
          <p:nvPr/>
        </p:nvCxnSpPr>
        <p:spPr>
          <a:xfrm>
            <a:off x="2313980" y="3139135"/>
            <a:ext cx="500066" cy="158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5" name="304 Rectángulo"/>
          <p:cNvSpPr/>
          <p:nvPr/>
        </p:nvSpPr>
        <p:spPr>
          <a:xfrm>
            <a:off x="1050925" y="3050466"/>
            <a:ext cx="1512000" cy="37394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DIRECCIÓN DE PROGRAMACIÓN Y SEGUIMIENTO</a:t>
            </a:r>
          </a:p>
          <a:p>
            <a:pPr algn="ctr" defTabSz="577850">
              <a:lnSpc>
                <a:spcPct val="90000"/>
              </a:lnSpc>
              <a:defRPr sz="1000"/>
            </a:pPr>
            <a:endParaRPr lang="es-MX" sz="900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306" name="305 Conector recto"/>
          <p:cNvCxnSpPr/>
          <p:nvPr/>
        </p:nvCxnSpPr>
        <p:spPr>
          <a:xfrm>
            <a:off x="2312393" y="3708536"/>
            <a:ext cx="500066" cy="158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 rot="5400000">
            <a:off x="2500286" y="3418339"/>
            <a:ext cx="596904" cy="158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" name="307 Rectángulo"/>
          <p:cNvSpPr/>
          <p:nvPr/>
        </p:nvSpPr>
        <p:spPr>
          <a:xfrm>
            <a:off x="1049338" y="3502476"/>
            <a:ext cx="1512000" cy="37394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DIRECCIÓN DE SEGUIMIENTO Y GESTIÓN</a:t>
            </a:r>
          </a:p>
          <a:p>
            <a:pPr algn="ctr" defTabSz="577850">
              <a:lnSpc>
                <a:spcPct val="90000"/>
              </a:lnSpc>
              <a:defRPr sz="1000"/>
            </a:pPr>
            <a:endParaRPr lang="es-MX" sz="900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12" name="Rectángulo redondeado 3"/>
          <p:cNvSpPr/>
          <p:nvPr/>
        </p:nvSpPr>
        <p:spPr>
          <a:xfrm>
            <a:off x="10002399" y="1469327"/>
            <a:ext cx="1512000" cy="373949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ES_tradnl" sz="900" dirty="0" smtClean="0">
                <a:solidFill>
                  <a:schemeClr val="tx1"/>
                </a:solidFill>
                <a:latin typeface="Arial Narrow" pitchFamily="34" charset="0"/>
              </a:rPr>
              <a:t>DIRECCIÓN DE FISCALIZACIÓN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ES_tradnl" sz="900" dirty="0" smtClean="0">
                <a:solidFill>
                  <a:schemeClr val="tx1"/>
                </a:solidFill>
                <a:latin typeface="Arial Narrow" pitchFamily="34" charset="0"/>
              </a:rPr>
              <a:t> Y CUENTA PUBLICA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ES_tradnl" sz="900" b="1" dirty="0" smtClean="0">
                <a:solidFill>
                  <a:schemeClr val="tx1"/>
                </a:solidFill>
                <a:latin typeface="Arial Narrow" pitchFamily="34" charset="0"/>
              </a:rPr>
              <a:t>BERTHA AZUCENA CASTILLO </a:t>
            </a:r>
          </a:p>
        </p:txBody>
      </p:sp>
      <p:cxnSp>
        <p:nvCxnSpPr>
          <p:cNvPr id="313" name="312 Conector recto"/>
          <p:cNvCxnSpPr/>
          <p:nvPr/>
        </p:nvCxnSpPr>
        <p:spPr>
          <a:xfrm>
            <a:off x="9728174" y="3140723"/>
            <a:ext cx="500066" cy="158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313 Conector recto"/>
          <p:cNvCxnSpPr/>
          <p:nvPr/>
        </p:nvCxnSpPr>
        <p:spPr>
          <a:xfrm>
            <a:off x="9105920" y="3491245"/>
            <a:ext cx="612000" cy="103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" name="314 Rectángulo"/>
          <p:cNvSpPr/>
          <p:nvPr/>
        </p:nvSpPr>
        <p:spPr>
          <a:xfrm>
            <a:off x="9938925" y="2986421"/>
            <a:ext cx="1564641" cy="24929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DIRECCIÓN DE </a:t>
            </a:r>
            <a:r>
              <a:rPr lang="es-MX" sz="900" dirty="0" err="1" smtClean="0">
                <a:solidFill>
                  <a:schemeClr val="tx1"/>
                </a:solidFill>
                <a:latin typeface="Arial Narrow" pitchFamily="34" charset="0"/>
              </a:rPr>
              <a:t>PyMEs</a:t>
            </a:r>
            <a:endParaRPr lang="es-MX" sz="9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algn="ctr" defTabSz="577850">
              <a:lnSpc>
                <a:spcPct val="90000"/>
              </a:lnSpc>
              <a:defRPr sz="1000"/>
            </a:pPr>
            <a:endParaRPr lang="es-MX" sz="900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316" name="315 Conector recto"/>
          <p:cNvCxnSpPr/>
          <p:nvPr/>
        </p:nvCxnSpPr>
        <p:spPr>
          <a:xfrm>
            <a:off x="9729018" y="3709574"/>
            <a:ext cx="500066" cy="158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Rectángulo"/>
          <p:cNvSpPr/>
          <p:nvPr/>
        </p:nvSpPr>
        <p:spPr>
          <a:xfrm>
            <a:off x="9979156" y="3348286"/>
            <a:ext cx="1512000" cy="49859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DIRECCIÓN DE VINCULACIÓN EMPRESARIAL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SANDRA PATRICIA PALACIOS MEDINA</a:t>
            </a:r>
          </a:p>
        </p:txBody>
      </p:sp>
      <p:cxnSp>
        <p:nvCxnSpPr>
          <p:cNvPr id="318" name="317 Conector recto"/>
          <p:cNvCxnSpPr/>
          <p:nvPr/>
        </p:nvCxnSpPr>
        <p:spPr>
          <a:xfrm rot="5400000">
            <a:off x="9423812" y="3427719"/>
            <a:ext cx="612000" cy="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657 CuadroTexto"/>
          <p:cNvSpPr txBox="1"/>
          <p:nvPr/>
        </p:nvSpPr>
        <p:spPr>
          <a:xfrm>
            <a:off x="9198563" y="7998824"/>
            <a:ext cx="1501200" cy="37394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DIRECCIÓN DE ATENCION A LA JUVENTUD 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322" name="141 CuadroTexto"/>
          <p:cNvSpPr txBox="1"/>
          <p:nvPr/>
        </p:nvSpPr>
        <p:spPr>
          <a:xfrm>
            <a:off x="11078874" y="5508526"/>
            <a:ext cx="1224000" cy="37394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DIRECCIÓN DE SEGURIDAD CUIDADANA</a:t>
            </a:r>
          </a:p>
          <a:p>
            <a:pPr algn="ctr" defTabSz="577850">
              <a:lnSpc>
                <a:spcPct val="90000"/>
              </a:lnSpc>
              <a:defRPr sz="1000"/>
            </a:pPr>
            <a:endParaRPr lang="es-MX" sz="900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23" name="141 CuadroTexto"/>
          <p:cNvSpPr txBox="1"/>
          <p:nvPr/>
        </p:nvSpPr>
        <p:spPr>
          <a:xfrm>
            <a:off x="11078874" y="6861339"/>
            <a:ext cx="1224000" cy="49859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DIRECCIÓN DE JUSTICIA DE PROXIIMIDAD Y ADMINISTRATIVA</a:t>
            </a:r>
            <a:endParaRPr lang="es-MX" sz="900" dirty="0">
              <a:solidFill>
                <a:schemeClr val="tx1"/>
              </a:solidFill>
              <a:latin typeface="Arial Narrow" pitchFamily="34" charset="0"/>
            </a:endParaRPr>
          </a:p>
          <a:p>
            <a:pPr algn="ctr" defTabSz="577850">
              <a:lnSpc>
                <a:spcPct val="90000"/>
              </a:lnSpc>
              <a:defRPr sz="1000"/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YESENIA HDZ. SAMTOS</a:t>
            </a:r>
            <a:endParaRPr lang="es-MX" sz="9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25" name="324 CuadroTexto"/>
          <p:cNvSpPr txBox="1"/>
          <p:nvPr/>
        </p:nvSpPr>
        <p:spPr>
          <a:xfrm>
            <a:off x="9190970" y="7203443"/>
            <a:ext cx="1501200" cy="24929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DIRECCION  DE DEPORTES</a:t>
            </a:r>
          </a:p>
          <a:p>
            <a:pPr algn="ctr" defTabSz="577850">
              <a:lnSpc>
                <a:spcPct val="90000"/>
              </a:lnSpc>
              <a:defRPr sz="1000"/>
            </a:pPr>
            <a:endParaRPr lang="es-MX" sz="900" b="1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26" name="Text Box 32"/>
          <p:cNvSpPr txBox="1">
            <a:spLocks noChangeArrowheads="1"/>
          </p:cNvSpPr>
          <p:nvPr/>
        </p:nvSpPr>
        <p:spPr bwMode="auto">
          <a:xfrm>
            <a:off x="9180884" y="5454417"/>
            <a:ext cx="1501200" cy="24929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ES" sz="900" dirty="0" smtClean="0">
                <a:solidFill>
                  <a:schemeClr val="tx1"/>
                </a:solidFill>
                <a:latin typeface="Arial Narrow" pitchFamily="34" charset="0"/>
              </a:rPr>
              <a:t>DIRECCION  DE EDUCACION</a:t>
            </a:r>
          </a:p>
          <a:p>
            <a:pPr algn="ctr" defTabSz="577850">
              <a:lnSpc>
                <a:spcPct val="90000"/>
              </a:lnSpc>
              <a:defRPr sz="1000"/>
            </a:pPr>
            <a:endParaRPr lang="es-ES" sz="900" b="1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27" name="326 Rectángulo redondeado"/>
          <p:cNvSpPr/>
          <p:nvPr/>
        </p:nvSpPr>
        <p:spPr>
          <a:xfrm>
            <a:off x="5403763" y="5513160"/>
            <a:ext cx="1512000" cy="373949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SUB-DIRECCION  DE RECURSOS HUMANOS 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MARTHA CELIA AMEZQUITA P.</a:t>
            </a:r>
          </a:p>
        </p:txBody>
      </p:sp>
      <p:sp>
        <p:nvSpPr>
          <p:cNvPr id="328" name="327 CuadroTexto"/>
          <p:cNvSpPr txBox="1"/>
          <p:nvPr/>
        </p:nvSpPr>
        <p:spPr>
          <a:xfrm>
            <a:off x="5403595" y="6442314"/>
            <a:ext cx="1512000" cy="24929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SUB-DIRECCION  DE INGRESOS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RUBEN RENATO ZUÑIGA </a:t>
            </a:r>
          </a:p>
        </p:txBody>
      </p:sp>
      <p:sp>
        <p:nvSpPr>
          <p:cNvPr id="329" name="328 Rectángulo"/>
          <p:cNvSpPr/>
          <p:nvPr/>
        </p:nvSpPr>
        <p:spPr>
          <a:xfrm>
            <a:off x="3758241" y="5643244"/>
            <a:ext cx="1357322" cy="24929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ES" sz="900" dirty="0" smtClean="0">
                <a:solidFill>
                  <a:schemeClr val="tx1"/>
                </a:solidFill>
                <a:latin typeface="Arial Narrow" pitchFamily="34" charset="0"/>
              </a:rPr>
              <a:t>SUB-DIRECCION  JURIDICO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ES" sz="900" b="1" dirty="0" smtClean="0">
                <a:solidFill>
                  <a:schemeClr val="tx1"/>
                </a:solidFill>
                <a:latin typeface="Arial Narrow" pitchFamily="34" charset="0"/>
              </a:rPr>
              <a:t>VALENTIN ALANIS </a:t>
            </a:r>
          </a:p>
        </p:txBody>
      </p:sp>
      <p:sp>
        <p:nvSpPr>
          <p:cNvPr id="330" name="329 Rectángulo"/>
          <p:cNvSpPr/>
          <p:nvPr/>
        </p:nvSpPr>
        <p:spPr>
          <a:xfrm>
            <a:off x="3758241" y="6090607"/>
            <a:ext cx="1357322" cy="37394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ES" sz="900" dirty="0" smtClean="0">
                <a:solidFill>
                  <a:schemeClr val="tx1"/>
                </a:solidFill>
                <a:latin typeface="Arial Narrow" pitchFamily="34" charset="0"/>
              </a:rPr>
              <a:t>GERENTE DE PROYECTOS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ES" sz="900" b="1" dirty="0" smtClean="0">
                <a:solidFill>
                  <a:schemeClr val="tx1"/>
                </a:solidFill>
                <a:latin typeface="Arial Narrow" pitchFamily="34" charset="0"/>
              </a:rPr>
              <a:t>ERNESTO GUADALUPE GONZALEZ RAMIREZ </a:t>
            </a:r>
          </a:p>
        </p:txBody>
      </p:sp>
      <p:cxnSp>
        <p:nvCxnSpPr>
          <p:cNvPr id="331" name="330 Conector recto"/>
          <p:cNvCxnSpPr/>
          <p:nvPr/>
        </p:nvCxnSpPr>
        <p:spPr>
          <a:xfrm>
            <a:off x="3590888" y="6252564"/>
            <a:ext cx="171264" cy="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331 Rectángulo"/>
          <p:cNvSpPr/>
          <p:nvPr/>
        </p:nvSpPr>
        <p:spPr>
          <a:xfrm>
            <a:off x="3747411" y="6578031"/>
            <a:ext cx="1368000" cy="49859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ES" sz="900" dirty="0" smtClean="0">
                <a:solidFill>
                  <a:schemeClr val="tx1"/>
                </a:solidFill>
                <a:latin typeface="Arial Narrow" pitchFamily="34" charset="0"/>
              </a:rPr>
              <a:t>JEFATURA DE ORDENAMIENTO URBANO 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ES" sz="900" b="1" dirty="0" smtClean="0">
                <a:solidFill>
                  <a:schemeClr val="tx1"/>
                </a:solidFill>
                <a:latin typeface="Arial Narrow" pitchFamily="34" charset="0"/>
              </a:rPr>
              <a:t>DIANA ISELA GONZALEZ VILLARREAL </a:t>
            </a:r>
          </a:p>
        </p:txBody>
      </p:sp>
      <p:cxnSp>
        <p:nvCxnSpPr>
          <p:cNvPr id="333" name="332 Conector recto"/>
          <p:cNvCxnSpPr/>
          <p:nvPr/>
        </p:nvCxnSpPr>
        <p:spPr>
          <a:xfrm>
            <a:off x="3605480" y="6728964"/>
            <a:ext cx="171264" cy="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4" name="333 Rectángulo"/>
          <p:cNvSpPr/>
          <p:nvPr/>
        </p:nvSpPr>
        <p:spPr>
          <a:xfrm>
            <a:off x="2235243" y="6217296"/>
            <a:ext cx="1224000" cy="695951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36000" rIns="0" bIns="36000">
            <a:spAutoFit/>
          </a:bodyPr>
          <a:lstStyle/>
          <a:p>
            <a:pPr algn="ctr" defTabSz="577850">
              <a:lnSpc>
                <a:spcPct val="90000"/>
              </a:lnSpc>
            </a:pPr>
            <a:r>
              <a:rPr lang="es-ES" sz="900" dirty="0" smtClean="0">
                <a:solidFill>
                  <a:schemeClr val="tx1"/>
                </a:solidFill>
                <a:latin typeface="Arial Narrow" pitchFamily="34" charset="0"/>
              </a:rPr>
              <a:t>SUB-DIRECCION  DE PRESUPUESTO Y ESTIMACION</a:t>
            </a:r>
          </a:p>
          <a:p>
            <a:pPr algn="ctr" defTabSz="577850">
              <a:lnSpc>
                <a:spcPct val="90000"/>
              </a:lnSpc>
            </a:pPr>
            <a:r>
              <a:rPr lang="es-ES" sz="900" b="1" dirty="0" smtClean="0">
                <a:solidFill>
                  <a:schemeClr val="tx1"/>
                </a:solidFill>
                <a:latin typeface="Arial Narrow" pitchFamily="34" charset="0"/>
              </a:rPr>
              <a:t>AMADOR MONTIEL BONILLA </a:t>
            </a:r>
          </a:p>
        </p:txBody>
      </p:sp>
      <p:sp>
        <p:nvSpPr>
          <p:cNvPr id="335" name="334 Rectángulo"/>
          <p:cNvSpPr/>
          <p:nvPr/>
        </p:nvSpPr>
        <p:spPr>
          <a:xfrm>
            <a:off x="2235243" y="7083177"/>
            <a:ext cx="1224000" cy="571301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36000" rIns="0" bIns="36000">
            <a:spAutoFit/>
          </a:bodyPr>
          <a:lstStyle/>
          <a:p>
            <a:pPr algn="ctr" defTabSz="577850">
              <a:lnSpc>
                <a:spcPct val="90000"/>
              </a:lnSpc>
            </a:pPr>
            <a:r>
              <a:rPr lang="es-ES" sz="900" dirty="0" smtClean="0">
                <a:solidFill>
                  <a:schemeClr val="tx1"/>
                </a:solidFill>
                <a:latin typeface="Arial Narrow" pitchFamily="34" charset="0"/>
              </a:rPr>
              <a:t>SUB-DIRECCION  DE LICITACIONES Y CONSTRUCCION</a:t>
            </a:r>
          </a:p>
          <a:p>
            <a:pPr algn="ctr" defTabSz="577850">
              <a:lnSpc>
                <a:spcPct val="90000"/>
              </a:lnSpc>
            </a:pPr>
            <a:r>
              <a:rPr lang="es-ES" sz="900" b="1" dirty="0" smtClean="0">
                <a:solidFill>
                  <a:schemeClr val="tx1"/>
                </a:solidFill>
                <a:latin typeface="Arial Narrow" pitchFamily="34" charset="0"/>
              </a:rPr>
              <a:t>ELIAS CORTEZ  LUNA </a:t>
            </a:r>
          </a:p>
        </p:txBody>
      </p:sp>
      <p:sp>
        <p:nvSpPr>
          <p:cNvPr id="336" name="335 Rectángulo"/>
          <p:cNvSpPr/>
          <p:nvPr/>
        </p:nvSpPr>
        <p:spPr>
          <a:xfrm>
            <a:off x="7324150" y="7970949"/>
            <a:ext cx="1501200" cy="49859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ES" sz="900" dirty="0" smtClean="0">
                <a:solidFill>
                  <a:schemeClr val="tx1"/>
                </a:solidFill>
                <a:latin typeface="Arial Narrow" pitchFamily="34" charset="0"/>
              </a:rPr>
              <a:t>DIRECCION DE ATENCION AL SERVICIO MILITAR 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ES" sz="900" b="1" dirty="0" smtClean="0">
                <a:solidFill>
                  <a:schemeClr val="tx1"/>
                </a:solidFill>
                <a:latin typeface="Arial Narrow" pitchFamily="34" charset="0"/>
              </a:rPr>
              <a:t>MATEO CANTU GONZALEZ </a:t>
            </a:r>
          </a:p>
          <a:p>
            <a:pPr algn="ctr" defTabSz="577850">
              <a:lnSpc>
                <a:spcPct val="90000"/>
              </a:lnSpc>
              <a:defRPr sz="1000"/>
            </a:pPr>
            <a:endParaRPr lang="es-ES" sz="900" b="1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37" name="336 Rectángulo"/>
          <p:cNvSpPr/>
          <p:nvPr/>
        </p:nvSpPr>
        <p:spPr>
          <a:xfrm>
            <a:off x="7375401" y="9133750"/>
            <a:ext cx="1501200" cy="62324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ES" sz="900" dirty="0" smtClean="0">
                <a:solidFill>
                  <a:schemeClr val="tx1"/>
                </a:solidFill>
                <a:latin typeface="Arial Narrow" pitchFamily="34" charset="0"/>
              </a:rPr>
              <a:t>DIRECCION DE VOCALIA EJECUTIVA PARA TENENCIA DE LA TIERRA 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ES" sz="900" b="1" dirty="0" smtClean="0">
                <a:solidFill>
                  <a:schemeClr val="tx1"/>
                </a:solidFill>
                <a:latin typeface="Arial Narrow" pitchFamily="34" charset="0"/>
              </a:rPr>
              <a:t>JUAN CARLOS FLORES LUNA </a:t>
            </a:r>
          </a:p>
          <a:p>
            <a:pPr algn="ctr" defTabSz="577850">
              <a:lnSpc>
                <a:spcPct val="90000"/>
              </a:lnSpc>
              <a:defRPr sz="1000"/>
            </a:pPr>
            <a:endParaRPr lang="es-ES" sz="900" b="1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38" name="337 Rectángulo redondeado"/>
          <p:cNvSpPr/>
          <p:nvPr/>
        </p:nvSpPr>
        <p:spPr>
          <a:xfrm>
            <a:off x="5471133" y="9664692"/>
            <a:ext cx="1444630" cy="373949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SUB-DIRECCION  DE INFORMATICA 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 PABLO HERNANDEZ</a:t>
            </a:r>
          </a:p>
        </p:txBody>
      </p:sp>
      <p:sp>
        <p:nvSpPr>
          <p:cNvPr id="147" name="146 CuadroTexto"/>
          <p:cNvSpPr txBox="1"/>
          <p:nvPr/>
        </p:nvSpPr>
        <p:spPr>
          <a:xfrm>
            <a:off x="9737086" y="2417597"/>
            <a:ext cx="1764000" cy="39470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72000" rIns="0" bIns="72000">
            <a:spAutoFit/>
          </a:bodyPr>
          <a:lstStyle/>
          <a:p>
            <a:pPr algn="ctr" defTabSz="577850">
              <a:lnSpc>
                <a:spcPct val="90000"/>
              </a:lnSpc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COORDINADOR DE LA UNIDAD DE TRANSPARENCIA  </a:t>
            </a:r>
          </a:p>
        </p:txBody>
      </p:sp>
      <p:sp>
        <p:nvSpPr>
          <p:cNvPr id="151" name="Text Box 32"/>
          <p:cNvSpPr txBox="1">
            <a:spLocks noChangeArrowheads="1"/>
          </p:cNvSpPr>
          <p:nvPr/>
        </p:nvSpPr>
        <p:spPr bwMode="auto">
          <a:xfrm>
            <a:off x="9231190" y="5792609"/>
            <a:ext cx="1501200" cy="62324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endParaRPr lang="es-ES" sz="9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algn="ctr" defTabSz="577850">
              <a:lnSpc>
                <a:spcPct val="90000"/>
              </a:lnSpc>
              <a:defRPr sz="1000"/>
            </a:pPr>
            <a:r>
              <a:rPr lang="es-ES" sz="900" dirty="0" smtClean="0">
                <a:solidFill>
                  <a:schemeClr val="tx1"/>
                </a:solidFill>
                <a:latin typeface="Arial Narrow" pitchFamily="34" charset="0"/>
              </a:rPr>
              <a:t>SUB-DIRECCION DE EDUCACION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ES" sz="900" b="1" dirty="0" smtClean="0">
                <a:solidFill>
                  <a:schemeClr val="tx1"/>
                </a:solidFill>
                <a:latin typeface="Arial Narrow" pitchFamily="34" charset="0"/>
              </a:rPr>
              <a:t>HUGO CONCEPCION ESPIRICUETA</a:t>
            </a:r>
          </a:p>
          <a:p>
            <a:pPr algn="ctr" defTabSz="577850">
              <a:lnSpc>
                <a:spcPct val="90000"/>
              </a:lnSpc>
              <a:defRPr sz="1000"/>
            </a:pPr>
            <a:endParaRPr lang="es-ES" sz="900" b="1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54" name="Rectángulo redondeado 3"/>
          <p:cNvSpPr/>
          <p:nvPr/>
        </p:nvSpPr>
        <p:spPr>
          <a:xfrm>
            <a:off x="6580527" y="2482369"/>
            <a:ext cx="2525393" cy="249299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ES_tradnl" sz="900" dirty="0" smtClean="0">
                <a:solidFill>
                  <a:schemeClr val="tx1"/>
                </a:solidFill>
                <a:latin typeface="Arial Narrow" pitchFamily="34" charset="0"/>
              </a:rPr>
              <a:t>TITULAR DE LA UNIDAD DE ANTICORRUPCION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ES_tradnl" sz="900" b="1" dirty="0" smtClean="0">
                <a:solidFill>
                  <a:schemeClr val="tx1"/>
                </a:solidFill>
                <a:latin typeface="Arial Narrow" pitchFamily="34" charset="0"/>
              </a:rPr>
              <a:t>NORMA YOLANDA ROBLES ROSALES  </a:t>
            </a:r>
          </a:p>
        </p:txBody>
      </p:sp>
      <p:sp>
        <p:nvSpPr>
          <p:cNvPr id="162" name="161 Rectángulo"/>
          <p:cNvSpPr/>
          <p:nvPr/>
        </p:nvSpPr>
        <p:spPr>
          <a:xfrm>
            <a:off x="7347811" y="8548672"/>
            <a:ext cx="1501200" cy="49859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ES" sz="900" dirty="0" smtClean="0">
                <a:solidFill>
                  <a:schemeClr val="tx1"/>
                </a:solidFill>
                <a:latin typeface="Arial Narrow" pitchFamily="34" charset="0"/>
              </a:rPr>
              <a:t>SUB-DIRECTOR  DE AYUNTAMIENTO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ES" sz="900" b="1" dirty="0" smtClean="0">
                <a:solidFill>
                  <a:schemeClr val="tx1"/>
                </a:solidFill>
                <a:latin typeface="Arial Narrow" pitchFamily="34" charset="0"/>
              </a:rPr>
              <a:t>MANUEL MEZA MUÑIZ </a:t>
            </a:r>
          </a:p>
          <a:p>
            <a:pPr algn="ctr" defTabSz="577850">
              <a:lnSpc>
                <a:spcPct val="90000"/>
              </a:lnSpc>
              <a:defRPr sz="1000"/>
            </a:pPr>
            <a:endParaRPr lang="es-ES" sz="900" b="1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164" name="596 Conector recto"/>
          <p:cNvCxnSpPr/>
          <p:nvPr/>
        </p:nvCxnSpPr>
        <p:spPr>
          <a:xfrm>
            <a:off x="7158455" y="9133750"/>
            <a:ext cx="0" cy="279001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165 Rectángulo"/>
          <p:cNvSpPr/>
          <p:nvPr/>
        </p:nvSpPr>
        <p:spPr>
          <a:xfrm>
            <a:off x="1135933" y="2144470"/>
            <a:ext cx="1476000" cy="380441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no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DIRECCION ADMINISTRATIVA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JUAN ESPARZA ORTIZ</a:t>
            </a:r>
            <a:endParaRPr lang="es-MX" sz="900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168" name="167 Conector recto"/>
          <p:cNvCxnSpPr/>
          <p:nvPr/>
        </p:nvCxnSpPr>
        <p:spPr>
          <a:xfrm flipH="1">
            <a:off x="2842056" y="1277914"/>
            <a:ext cx="0" cy="147600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160 Conector recto"/>
          <p:cNvCxnSpPr/>
          <p:nvPr/>
        </p:nvCxnSpPr>
        <p:spPr>
          <a:xfrm>
            <a:off x="7123132" y="5104376"/>
            <a:ext cx="500066" cy="158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172 Rectángulo redondeado"/>
          <p:cNvSpPr/>
          <p:nvPr/>
        </p:nvSpPr>
        <p:spPr>
          <a:xfrm>
            <a:off x="7282103" y="4904961"/>
            <a:ext cx="1501199" cy="395161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30000">
                <a:schemeClr val="bg1"/>
              </a:gs>
              <a:gs pos="64999">
                <a:schemeClr val="bg1"/>
              </a:gs>
              <a:gs pos="89999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flat" dir="t"/>
          </a:scene3d>
          <a:sp3d contourW="19050" prstMaterial="matte">
            <a:bevelT w="19050" h="1905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noAutofit/>
          </a:bodyPr>
          <a:lstStyle/>
          <a:p>
            <a:pPr algn="ctr" defTabSz="577850">
              <a:lnSpc>
                <a:spcPct val="90000"/>
              </a:lnSpc>
              <a:defRPr sz="1000"/>
            </a:pPr>
            <a:r>
              <a:rPr lang="es-MX" sz="900" dirty="0" smtClean="0">
                <a:solidFill>
                  <a:schemeClr val="tx1"/>
                </a:solidFill>
                <a:latin typeface="Arial Narrow" pitchFamily="34" charset="0"/>
              </a:rPr>
              <a:t>DIRECTOR</a:t>
            </a:r>
          </a:p>
          <a:p>
            <a:pPr algn="ctr" defTabSz="577850">
              <a:lnSpc>
                <a:spcPct val="90000"/>
              </a:lnSpc>
              <a:defRPr sz="1000"/>
            </a:pPr>
            <a:r>
              <a:rPr lang="es-MX" sz="900" b="1" dirty="0" smtClean="0">
                <a:solidFill>
                  <a:schemeClr val="tx1"/>
                </a:solidFill>
                <a:latin typeface="Arial Narrow" pitchFamily="34" charset="0"/>
              </a:rPr>
              <a:t>ALBERTO ALVARADO FONSECA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Personalizado 1">
      <a:dk1>
        <a:sysClr val="windowText" lastClr="000000"/>
      </a:dk1>
      <a:lt1>
        <a:sysClr val="window" lastClr="FFFFFF"/>
      </a:lt1>
      <a:dk2>
        <a:srgbClr val="464646"/>
      </a:dk2>
      <a:lt2>
        <a:srgbClr val="C00000"/>
      </a:lt2>
      <a:accent1>
        <a:srgbClr val="C00000"/>
      </a:accent1>
      <a:accent2>
        <a:srgbClr val="DA1F28"/>
      </a:accent2>
      <a:accent3>
        <a:srgbClr val="C00000"/>
      </a:accent3>
      <a:accent4>
        <a:srgbClr val="C00000"/>
      </a:accent4>
      <a:accent5>
        <a:srgbClr val="C00000"/>
      </a:accent5>
      <a:accent6>
        <a:srgbClr val="7D3C4A"/>
      </a:accent6>
      <a:hlink>
        <a:srgbClr val="C00000"/>
      </a:hlink>
      <a:folHlink>
        <a:srgbClr val="C0000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2397</TotalTime>
  <Words>540</Words>
  <Application>Microsoft Office PowerPoint</Application>
  <PresentationFormat>Personalizado</PresentationFormat>
  <Paragraphs>147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Vicky</dc:creator>
  <cp:lastModifiedBy>CONTRALORIA_PC2_CI3</cp:lastModifiedBy>
  <cp:revision>206</cp:revision>
  <cp:lastPrinted>2018-10-18T18:03:39Z</cp:lastPrinted>
  <dcterms:created xsi:type="dcterms:W3CDTF">2009-11-28T03:18:03Z</dcterms:created>
  <dcterms:modified xsi:type="dcterms:W3CDTF">2018-10-29T23:05:03Z</dcterms:modified>
</cp:coreProperties>
</file>