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663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127" d="100"/>
          <a:sy n="127" d="100"/>
        </p:scale>
        <p:origin x="1200" y="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23/12/2019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728381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23/12/2019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147698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23/12/2019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493866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23/12/2019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640863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23/12/2019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33395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23/12/2019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50984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23/12/2019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969029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23/12/2019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0184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23/12/2019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449392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23/12/2019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790000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23/12/2019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311533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8ABC6E-E966-441D-9CC7-2DD30DE4D3A3}" type="datetimeFigureOut">
              <a:rPr lang="es-MX" smtClean="0"/>
              <a:t>23/12/2019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469856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1971BFD2-075E-4408-9A93-ABECA5E842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1859130"/>
              </p:ext>
            </p:extLst>
          </p:nvPr>
        </p:nvGraphicFramePr>
        <p:xfrm>
          <a:off x="566056" y="1978219"/>
          <a:ext cx="7689668" cy="8309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ROBO A CASA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99332546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3437640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17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9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5174962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41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34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6216369"/>
                  </a:ext>
                </a:extLst>
              </a:tr>
            </a:tbl>
          </a:graphicData>
        </a:graphic>
      </p:graphicFrame>
      <p:sp>
        <p:nvSpPr>
          <p:cNvPr id="10" name="CuadroTexto 9">
            <a:extLst>
              <a:ext uri="{FF2B5EF4-FFF2-40B4-BE49-F238E27FC236}">
                <a16:creationId xmlns:a16="http://schemas.microsoft.com/office/drawing/2014/main" id="{0636BCF7-5D91-463C-9EDF-913B92F9AC66}"/>
              </a:ext>
            </a:extLst>
          </p:cNvPr>
          <p:cNvSpPr txBox="1"/>
          <p:nvPr/>
        </p:nvSpPr>
        <p:spPr>
          <a:xfrm>
            <a:off x="1733006" y="433948"/>
            <a:ext cx="56701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>
                <a:solidFill>
                  <a:srgbClr val="FF0000"/>
                </a:solidFill>
                <a:latin typeface="Arial Narrow" panose="020B0606020202030204" pitchFamily="34" charset="0"/>
              </a:rPr>
              <a:t>SECRETARIA DE SEGURIDAD Y JUSTICIA DE PROXIMIDAD</a:t>
            </a:r>
          </a:p>
        </p:txBody>
      </p:sp>
      <p:graphicFrame>
        <p:nvGraphicFramePr>
          <p:cNvPr id="12" name="Tabla 11">
            <a:extLst>
              <a:ext uri="{FF2B5EF4-FFF2-40B4-BE49-F238E27FC236}">
                <a16:creationId xmlns:a16="http://schemas.microsoft.com/office/drawing/2014/main" id="{308D8B2B-F402-45B4-8B2B-23C620AA7A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2461951"/>
              </p:ext>
            </p:extLst>
          </p:nvPr>
        </p:nvGraphicFramePr>
        <p:xfrm>
          <a:off x="566056" y="2991679"/>
          <a:ext cx="7689668" cy="8309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ROBO A PERSONA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99332546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3437640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</a:t>
                      </a:r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5174962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32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15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49804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1703155"/>
                  </a:ext>
                </a:extLst>
              </a:tr>
            </a:tbl>
          </a:graphicData>
        </a:graphic>
      </p:graphicFrame>
      <p:graphicFrame>
        <p:nvGraphicFramePr>
          <p:cNvPr id="13" name="Tabla 12">
            <a:extLst>
              <a:ext uri="{FF2B5EF4-FFF2-40B4-BE49-F238E27FC236}">
                <a16:creationId xmlns:a16="http://schemas.microsoft.com/office/drawing/2014/main" id="{F374D1D6-30C3-4E26-B0C0-82A8A9E15B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0492187"/>
              </p:ext>
            </p:extLst>
          </p:nvPr>
        </p:nvGraphicFramePr>
        <p:xfrm>
          <a:off x="557351" y="4005139"/>
          <a:ext cx="7689668" cy="84813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ROBO A NEGOCIO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99332546"/>
                  </a:ext>
                </a:extLst>
              </a:tr>
              <a:tr h="224888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3437640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38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20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5174962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71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70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6945887"/>
                  </a:ext>
                </a:extLst>
              </a:tr>
            </a:tbl>
          </a:graphicData>
        </a:graphic>
      </p:graphicFrame>
      <p:graphicFrame>
        <p:nvGraphicFramePr>
          <p:cNvPr id="14" name="Tabla 13">
            <a:extLst>
              <a:ext uri="{FF2B5EF4-FFF2-40B4-BE49-F238E27FC236}">
                <a16:creationId xmlns:a16="http://schemas.microsoft.com/office/drawing/2014/main" id="{24F377D2-2BAB-4D64-A2E2-619310A5FB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3603381"/>
              </p:ext>
            </p:extLst>
          </p:nvPr>
        </p:nvGraphicFramePr>
        <p:xfrm>
          <a:off x="566056" y="5018599"/>
          <a:ext cx="7689668" cy="8003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ROBO DE VEHÍCULO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99332546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343764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6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+20%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517496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4</a:t>
                      </a:r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24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6252426"/>
                  </a:ext>
                </a:extLst>
              </a:tr>
            </a:tbl>
          </a:graphicData>
        </a:graphic>
      </p:graphicFrame>
      <p:sp>
        <p:nvSpPr>
          <p:cNvPr id="2" name="CuadroTexto 1">
            <a:extLst>
              <a:ext uri="{FF2B5EF4-FFF2-40B4-BE49-F238E27FC236}">
                <a16:creationId xmlns:a16="http://schemas.microsoft.com/office/drawing/2014/main" id="{67932EA2-BE2D-410D-9077-6D6D5B9B8D54}"/>
              </a:ext>
            </a:extLst>
          </p:cNvPr>
          <p:cNvSpPr txBox="1"/>
          <p:nvPr/>
        </p:nvSpPr>
        <p:spPr>
          <a:xfrm>
            <a:off x="557351" y="1585321"/>
            <a:ext cx="67491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>
                <a:latin typeface="Arial Narrow" panose="020B0606020202030204" pitchFamily="34" charset="0"/>
              </a:rPr>
              <a:t>COMPARATIVO NOVIEMBRE DELITOS PATRIMONIALES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7A51DE3C-18AC-43B8-A58F-2E201B31A158}"/>
              </a:ext>
            </a:extLst>
          </p:cNvPr>
          <p:cNvSpPr txBox="1"/>
          <p:nvPr/>
        </p:nvSpPr>
        <p:spPr>
          <a:xfrm>
            <a:off x="7340360" y="6596390"/>
            <a:ext cx="181331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100" dirty="0"/>
              <a:t>FUENTE:FGJ Y C4 ESCOBEDO</a:t>
            </a:r>
          </a:p>
        </p:txBody>
      </p:sp>
      <p:pic>
        <p:nvPicPr>
          <p:cNvPr id="11" name="Imagen 10">
            <a:extLst>
              <a:ext uri="{FF2B5EF4-FFF2-40B4-BE49-F238E27FC236}">
                <a16:creationId xmlns:a16="http://schemas.microsoft.com/office/drawing/2014/main" id="{A56BCAC9-4E94-4CD1-B7B6-32076C492C0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0158" y="69778"/>
            <a:ext cx="991060" cy="991060"/>
          </a:xfrm>
          <a:prstGeom prst="rect">
            <a:avLst/>
          </a:prstGeom>
        </p:spPr>
      </p:pic>
      <p:pic>
        <p:nvPicPr>
          <p:cNvPr id="16" name="Imagen 15">
            <a:extLst>
              <a:ext uri="{FF2B5EF4-FFF2-40B4-BE49-F238E27FC236}">
                <a16:creationId xmlns:a16="http://schemas.microsoft.com/office/drawing/2014/main" id="{A56E940A-9C43-4C71-A832-7343720F88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3736" y="141166"/>
            <a:ext cx="919672" cy="919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72519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1971BFD2-075E-4408-9A93-ABECA5E842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9059233"/>
              </p:ext>
            </p:extLst>
          </p:nvPr>
        </p:nvGraphicFramePr>
        <p:xfrm>
          <a:off x="566056" y="2037323"/>
          <a:ext cx="7689668" cy="8309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VIOLENCIA FAMILIAR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99332546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3437640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126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</a:t>
                      </a:r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5174962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</a:t>
                      </a:r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472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+167%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62388"/>
                  </a:ext>
                </a:extLst>
              </a:tr>
            </a:tbl>
          </a:graphicData>
        </a:graphic>
      </p:graphicFrame>
      <p:sp>
        <p:nvSpPr>
          <p:cNvPr id="10" name="CuadroTexto 9">
            <a:extLst>
              <a:ext uri="{FF2B5EF4-FFF2-40B4-BE49-F238E27FC236}">
                <a16:creationId xmlns:a16="http://schemas.microsoft.com/office/drawing/2014/main" id="{0636BCF7-5D91-463C-9EDF-913B92F9AC66}"/>
              </a:ext>
            </a:extLst>
          </p:cNvPr>
          <p:cNvSpPr txBox="1"/>
          <p:nvPr/>
        </p:nvSpPr>
        <p:spPr>
          <a:xfrm>
            <a:off x="1733006" y="433948"/>
            <a:ext cx="56701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>
                <a:solidFill>
                  <a:srgbClr val="FF0000"/>
                </a:solidFill>
                <a:latin typeface="Arial Narrow" panose="020B0606020202030204" pitchFamily="34" charset="0"/>
              </a:rPr>
              <a:t>SECRETARIA DE SEGURIDAD Y JUSTICIA DE PROXIMIDAD</a:t>
            </a:r>
          </a:p>
        </p:txBody>
      </p:sp>
      <p:graphicFrame>
        <p:nvGraphicFramePr>
          <p:cNvPr id="12" name="Tabla 11">
            <a:extLst>
              <a:ext uri="{FF2B5EF4-FFF2-40B4-BE49-F238E27FC236}">
                <a16:creationId xmlns:a16="http://schemas.microsoft.com/office/drawing/2014/main" id="{308D8B2B-F402-45B4-8B2B-23C620AA7A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4772735"/>
              </p:ext>
            </p:extLst>
          </p:nvPr>
        </p:nvGraphicFramePr>
        <p:xfrm>
          <a:off x="566056" y="2991679"/>
          <a:ext cx="7689668" cy="8309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2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LESIONES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99332546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3437640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44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</a:t>
                      </a:r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5174962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9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10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+11%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8847433"/>
                  </a:ext>
                </a:extLst>
              </a:tr>
            </a:tbl>
          </a:graphicData>
        </a:graphic>
      </p:graphicFrame>
      <p:graphicFrame>
        <p:nvGraphicFramePr>
          <p:cNvPr id="13" name="Tabla 12">
            <a:extLst>
              <a:ext uri="{FF2B5EF4-FFF2-40B4-BE49-F238E27FC236}">
                <a16:creationId xmlns:a16="http://schemas.microsoft.com/office/drawing/2014/main" id="{F374D1D6-30C3-4E26-B0C0-82A8A9E15B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5787374"/>
              </p:ext>
            </p:extLst>
          </p:nvPr>
        </p:nvGraphicFramePr>
        <p:xfrm>
          <a:off x="557351" y="4005139"/>
          <a:ext cx="7689668" cy="8309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VIOLACIONES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99332546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3437640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7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+133%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5174962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0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+100%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5466689"/>
                  </a:ext>
                </a:extLst>
              </a:tr>
            </a:tbl>
          </a:graphicData>
        </a:graphic>
      </p:graphicFrame>
      <p:graphicFrame>
        <p:nvGraphicFramePr>
          <p:cNvPr id="14" name="Tabla 13">
            <a:extLst>
              <a:ext uri="{FF2B5EF4-FFF2-40B4-BE49-F238E27FC236}">
                <a16:creationId xmlns:a16="http://schemas.microsoft.com/office/drawing/2014/main" id="{24F377D2-2BAB-4D64-A2E2-619310A5FB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7550583"/>
              </p:ext>
            </p:extLst>
          </p:nvPr>
        </p:nvGraphicFramePr>
        <p:xfrm>
          <a:off x="566056" y="5027308"/>
          <a:ext cx="7689668" cy="8766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HOMICIDIO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99332546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3437640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7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4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5174962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7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4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8246507"/>
                  </a:ext>
                </a:extLst>
              </a:tr>
            </a:tbl>
          </a:graphicData>
        </a:graphic>
      </p:graphicFrame>
      <p:sp>
        <p:nvSpPr>
          <p:cNvPr id="2" name="CuadroTexto 1">
            <a:extLst>
              <a:ext uri="{FF2B5EF4-FFF2-40B4-BE49-F238E27FC236}">
                <a16:creationId xmlns:a16="http://schemas.microsoft.com/office/drawing/2014/main" id="{B8482E01-F512-4E5F-82ED-9494F8862F1E}"/>
              </a:ext>
            </a:extLst>
          </p:cNvPr>
          <p:cNvSpPr txBox="1"/>
          <p:nvPr/>
        </p:nvSpPr>
        <p:spPr>
          <a:xfrm>
            <a:off x="7340360" y="6596390"/>
            <a:ext cx="181331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100" dirty="0"/>
              <a:t>FUENTE:FGJ Y C4 ESCOBEDO</a:t>
            </a:r>
          </a:p>
        </p:txBody>
      </p:sp>
      <p:pic>
        <p:nvPicPr>
          <p:cNvPr id="15" name="Imagen 14">
            <a:extLst>
              <a:ext uri="{FF2B5EF4-FFF2-40B4-BE49-F238E27FC236}">
                <a16:creationId xmlns:a16="http://schemas.microsoft.com/office/drawing/2014/main" id="{A962E99E-D89C-488A-AA85-2C558ACB641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0158" y="69778"/>
            <a:ext cx="991060" cy="991060"/>
          </a:xfrm>
          <a:prstGeom prst="rect">
            <a:avLst/>
          </a:prstGeom>
        </p:spPr>
      </p:pic>
      <p:pic>
        <p:nvPicPr>
          <p:cNvPr id="16" name="Imagen 15">
            <a:extLst>
              <a:ext uri="{FF2B5EF4-FFF2-40B4-BE49-F238E27FC236}">
                <a16:creationId xmlns:a16="http://schemas.microsoft.com/office/drawing/2014/main" id="{9FF92080-DAAC-4D49-9D47-586AA42D0C8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3736" y="141166"/>
            <a:ext cx="919672" cy="919672"/>
          </a:xfrm>
          <a:prstGeom prst="rect">
            <a:avLst/>
          </a:prstGeom>
        </p:spPr>
      </p:pic>
      <p:sp>
        <p:nvSpPr>
          <p:cNvPr id="17" name="CuadroTexto 16">
            <a:extLst>
              <a:ext uri="{FF2B5EF4-FFF2-40B4-BE49-F238E27FC236}">
                <a16:creationId xmlns:a16="http://schemas.microsoft.com/office/drawing/2014/main" id="{67932EA2-BE2D-410D-9077-6D6D5B9B8D54}"/>
              </a:ext>
            </a:extLst>
          </p:cNvPr>
          <p:cNvSpPr txBox="1"/>
          <p:nvPr/>
        </p:nvSpPr>
        <p:spPr>
          <a:xfrm>
            <a:off x="557351" y="1585321"/>
            <a:ext cx="67491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>
                <a:latin typeface="Arial Narrow" panose="020B0606020202030204" pitchFamily="34" charset="0"/>
              </a:rPr>
              <a:t>COMPARATIVO NOVIEMBRE DELITOS SOCIALES</a:t>
            </a:r>
          </a:p>
        </p:txBody>
      </p:sp>
    </p:spTree>
    <p:extLst>
      <p:ext uri="{BB962C8B-B14F-4D97-AF65-F5344CB8AC3E}">
        <p14:creationId xmlns:p14="http://schemas.microsoft.com/office/powerpoint/2010/main" val="29271347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469985" y="683435"/>
            <a:ext cx="6261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>
                <a:latin typeface="Arial Black" pitchFamily="34" charset="0"/>
              </a:rPr>
              <a:t>DIRECCIÓN DE PREVENCIÓN SOCIAL</a:t>
            </a:r>
          </a:p>
        </p:txBody>
      </p:sp>
      <p:graphicFrame>
        <p:nvGraphicFramePr>
          <p:cNvPr id="5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6478791"/>
              </p:ext>
            </p:extLst>
          </p:nvPr>
        </p:nvGraphicFramePr>
        <p:xfrm>
          <a:off x="1717410" y="1172586"/>
          <a:ext cx="5555017" cy="490628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34994">
                  <a:extLst>
                    <a:ext uri="{9D8B030D-6E8A-4147-A177-3AD203B41FA5}">
                      <a16:colId xmlns:a16="http://schemas.microsoft.com/office/drawing/2014/main" val="3438009967"/>
                    </a:ext>
                  </a:extLst>
                </a:gridCol>
                <a:gridCol w="276413">
                  <a:extLst>
                    <a:ext uri="{9D8B030D-6E8A-4147-A177-3AD203B41FA5}">
                      <a16:colId xmlns:a16="http://schemas.microsoft.com/office/drawing/2014/main" val="182869398"/>
                    </a:ext>
                  </a:extLst>
                </a:gridCol>
                <a:gridCol w="2969215">
                  <a:extLst>
                    <a:ext uri="{9D8B030D-6E8A-4147-A177-3AD203B41FA5}">
                      <a16:colId xmlns:a16="http://schemas.microsoft.com/office/drawing/2014/main" val="974130329"/>
                    </a:ext>
                  </a:extLst>
                </a:gridCol>
                <a:gridCol w="124832">
                  <a:extLst>
                    <a:ext uri="{9D8B030D-6E8A-4147-A177-3AD203B41FA5}">
                      <a16:colId xmlns:a16="http://schemas.microsoft.com/office/drawing/2014/main" val="1210701898"/>
                    </a:ext>
                  </a:extLst>
                </a:gridCol>
                <a:gridCol w="1114569">
                  <a:extLst>
                    <a:ext uri="{9D8B030D-6E8A-4147-A177-3AD203B41FA5}">
                      <a16:colId xmlns:a16="http://schemas.microsoft.com/office/drawing/2014/main" val="1776842253"/>
                    </a:ext>
                  </a:extLst>
                </a:gridCol>
                <a:gridCol w="534994">
                  <a:extLst>
                    <a:ext uri="{9D8B030D-6E8A-4147-A177-3AD203B41FA5}">
                      <a16:colId xmlns:a16="http://schemas.microsoft.com/office/drawing/2014/main" val="364789013"/>
                    </a:ext>
                  </a:extLst>
                </a:gridCol>
              </a:tblGrid>
              <a:tr h="438126">
                <a:tc>
                  <a:txBody>
                    <a:bodyPr/>
                    <a:lstStyle/>
                    <a:p>
                      <a:pPr algn="l" fontAlgn="ctr"/>
                      <a:endParaRPr lang="es-MX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 gridSpan="3">
                  <a:txBody>
                    <a:bodyPr/>
                    <a:lstStyle/>
                    <a:p>
                      <a:pPr marL="0" indent="0" algn="ctr" rtl="0" fontAlgn="ctr"/>
                      <a:r>
                        <a:rPr lang="es-MX" sz="1400" b="1" u="none" strike="noStrike" dirty="0">
                          <a:effectLst/>
                        </a:rPr>
                        <a:t>ACUMULADO DE PERSONAS ATENDIDAS </a:t>
                      </a:r>
                    </a:p>
                    <a:p>
                      <a:pPr marL="0" indent="0" algn="ctr" rtl="0" fontAlgn="ctr"/>
                      <a:r>
                        <a:rPr lang="es-MX" sz="1400" b="1" u="none" strike="noStrike" dirty="0">
                          <a:effectLst/>
                        </a:rPr>
                        <a:t>EN NOVIEMBRE 2019</a:t>
                      </a:r>
                      <a:endParaRPr lang="es-MX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ctr"/>
                </a:tc>
                <a:extLst>
                  <a:ext uri="{0D108BD9-81ED-4DB2-BD59-A6C34878D82A}">
                    <a16:rowId xmlns:a16="http://schemas.microsoft.com/office/drawing/2014/main" val="3007212351"/>
                  </a:ext>
                </a:extLst>
              </a:tr>
              <a:tr h="314656">
                <a:tc>
                  <a:txBody>
                    <a:bodyPr/>
                    <a:lstStyle/>
                    <a:p>
                      <a:pPr algn="l" fontAlgn="b"/>
                      <a:endParaRPr lang="es-MX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000" u="none" strike="noStrike" dirty="0">
                          <a:effectLst/>
                        </a:rPr>
                        <a:t>NOMBRE DEL PROGRAMA</a:t>
                      </a:r>
                      <a:endParaRPr lang="es-MX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s-MX" sz="1000" u="none" strike="noStrike" dirty="0">
                          <a:effectLst/>
                        </a:rPr>
                        <a:t>PERSONAS ATENDIDAS</a:t>
                      </a:r>
                      <a:endParaRPr lang="es-MX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b"/>
                </a:tc>
                <a:extLst>
                  <a:ext uri="{0D108BD9-81ED-4DB2-BD59-A6C34878D82A}">
                    <a16:rowId xmlns:a16="http://schemas.microsoft.com/office/drawing/2014/main" val="854314256"/>
                  </a:ext>
                </a:extLst>
              </a:tr>
              <a:tr h="477766">
                <a:tc>
                  <a:txBody>
                    <a:bodyPr/>
                    <a:lstStyle/>
                    <a:p>
                      <a:pPr algn="l" fontAlgn="b"/>
                      <a:endParaRPr lang="es-MX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u="none" strike="noStrike">
                          <a:effectLst/>
                        </a:rPr>
                        <a:t> 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u="none" strike="noStrike" dirty="0">
                          <a:effectLst/>
                        </a:rPr>
                        <a:t> </a:t>
                      </a:r>
                      <a:endParaRPr lang="es-MX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000" u="none" strike="noStrike">
                          <a:effectLst/>
                        </a:rPr>
                        <a:t> 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NOVIEMBRE</a:t>
                      </a:r>
                      <a:endParaRPr lang="es-MX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b"/>
                </a:tc>
                <a:extLst>
                  <a:ext uri="{0D108BD9-81ED-4DB2-BD59-A6C34878D82A}">
                    <a16:rowId xmlns:a16="http://schemas.microsoft.com/office/drawing/2014/main" val="341426128"/>
                  </a:ext>
                </a:extLst>
              </a:tr>
              <a:tr h="161482">
                <a:tc>
                  <a:txBody>
                    <a:bodyPr/>
                    <a:lstStyle/>
                    <a:p>
                      <a:pPr algn="l" fontAlgn="ctr"/>
                      <a:endParaRPr lang="es-MX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000" u="none" strike="noStrike">
                          <a:effectLst/>
                        </a:rPr>
                        <a:t>1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000" u="none" strike="noStrike" dirty="0">
                          <a:effectLst/>
                        </a:rPr>
                        <a:t>ATENCIÓN MODULO </a:t>
                      </a:r>
                      <a:r>
                        <a:rPr lang="es-MX" sz="1000" u="none" strike="noStrike" dirty="0" err="1">
                          <a:effectLst/>
                        </a:rPr>
                        <a:t>UNAVI</a:t>
                      </a:r>
                      <a:endParaRPr lang="es-MX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MX" sz="1000" u="none" strike="noStrike">
                          <a:effectLst/>
                        </a:rPr>
                        <a:t> 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ctr"/>
                </a:tc>
                <a:extLst>
                  <a:ext uri="{0D108BD9-81ED-4DB2-BD59-A6C34878D82A}">
                    <a16:rowId xmlns:a16="http://schemas.microsoft.com/office/drawing/2014/main" val="3600974739"/>
                  </a:ext>
                </a:extLst>
              </a:tr>
              <a:tr h="322963">
                <a:tc>
                  <a:txBody>
                    <a:bodyPr/>
                    <a:lstStyle/>
                    <a:p>
                      <a:pPr algn="l" fontAlgn="ctr"/>
                      <a:endParaRPr lang="es-MX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000" u="none" strike="noStrike">
                          <a:effectLst/>
                        </a:rPr>
                        <a:t>2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000" u="none" strike="noStrike" dirty="0">
                          <a:effectLst/>
                        </a:rPr>
                        <a:t>ATENCIÓN EN CENTRO DE PROXIMIDAD EN </a:t>
                      </a:r>
                      <a:r>
                        <a:rPr lang="es-MX" sz="1000" u="none" strike="noStrike" dirty="0" err="1">
                          <a:effectLst/>
                        </a:rPr>
                        <a:t>CAIPA</a:t>
                      </a:r>
                      <a:endParaRPr lang="es-MX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MX" sz="1000" u="none" strike="noStrike">
                          <a:effectLst/>
                        </a:rPr>
                        <a:t> 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ctr"/>
                </a:tc>
                <a:extLst>
                  <a:ext uri="{0D108BD9-81ED-4DB2-BD59-A6C34878D82A}">
                    <a16:rowId xmlns:a16="http://schemas.microsoft.com/office/drawing/2014/main" val="2563703456"/>
                  </a:ext>
                </a:extLst>
              </a:tr>
              <a:tr h="322963">
                <a:tc>
                  <a:txBody>
                    <a:bodyPr/>
                    <a:lstStyle/>
                    <a:p>
                      <a:pPr algn="l" fontAlgn="ctr"/>
                      <a:endParaRPr lang="es-MX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000" u="none" strike="noStrike">
                          <a:effectLst/>
                        </a:rPr>
                        <a:t>3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000" u="none" strike="noStrike" dirty="0">
                          <a:effectLst/>
                        </a:rPr>
                        <a:t>JUEGOS AMISTOSOS DE SELECCIÓN JUVENTUD PROXPOL</a:t>
                      </a:r>
                      <a:endParaRPr lang="es-MX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MX" sz="1000" u="none" strike="noStrike">
                          <a:effectLst/>
                        </a:rPr>
                        <a:t> 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ctr"/>
                </a:tc>
                <a:extLst>
                  <a:ext uri="{0D108BD9-81ED-4DB2-BD59-A6C34878D82A}">
                    <a16:rowId xmlns:a16="http://schemas.microsoft.com/office/drawing/2014/main" val="2079907815"/>
                  </a:ext>
                </a:extLst>
              </a:tr>
              <a:tr h="161482">
                <a:tc>
                  <a:txBody>
                    <a:bodyPr/>
                    <a:lstStyle/>
                    <a:p>
                      <a:pPr algn="l" fontAlgn="ctr"/>
                      <a:endParaRPr lang="es-MX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000" u="none" strike="noStrike">
                          <a:effectLst/>
                        </a:rPr>
                        <a:t>4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000" u="none" strike="noStrike">
                          <a:effectLst/>
                        </a:rPr>
                        <a:t>TALLER DE MUSICA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MX" sz="1000" u="none" strike="noStrike">
                          <a:effectLst/>
                        </a:rPr>
                        <a:t> 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ctr"/>
                </a:tc>
                <a:extLst>
                  <a:ext uri="{0D108BD9-81ED-4DB2-BD59-A6C34878D82A}">
                    <a16:rowId xmlns:a16="http://schemas.microsoft.com/office/drawing/2014/main" val="2996736056"/>
                  </a:ext>
                </a:extLst>
              </a:tr>
              <a:tr h="322963">
                <a:tc>
                  <a:txBody>
                    <a:bodyPr/>
                    <a:lstStyle/>
                    <a:p>
                      <a:pPr algn="l" fontAlgn="ctr"/>
                      <a:endParaRPr lang="es-MX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000" u="none" strike="noStrike">
                          <a:effectLst/>
                        </a:rPr>
                        <a:t>5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000" u="none" strike="noStrike" dirty="0">
                          <a:effectLst/>
                        </a:rPr>
                        <a:t>JUEGO DE FUTBOL COLONIA SAN MIGUEL</a:t>
                      </a:r>
                      <a:endParaRPr lang="es-MX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MX" sz="1000" u="none" strike="noStrike">
                          <a:effectLst/>
                        </a:rPr>
                        <a:t> 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ctr"/>
                </a:tc>
                <a:extLst>
                  <a:ext uri="{0D108BD9-81ED-4DB2-BD59-A6C34878D82A}">
                    <a16:rowId xmlns:a16="http://schemas.microsoft.com/office/drawing/2014/main" val="4152389483"/>
                  </a:ext>
                </a:extLst>
              </a:tr>
              <a:tr h="161482">
                <a:tc>
                  <a:txBody>
                    <a:bodyPr/>
                    <a:lstStyle/>
                    <a:p>
                      <a:pPr algn="l" fontAlgn="ctr"/>
                      <a:endParaRPr lang="es-MX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000" u="none" strike="noStrike">
                          <a:effectLst/>
                        </a:rPr>
                        <a:t>6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000" u="none" strike="noStrike">
                          <a:effectLst/>
                        </a:rPr>
                        <a:t>JUVENTUD PROXPOL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MX" sz="1000" u="none" strike="noStrike" dirty="0">
                          <a:effectLst/>
                        </a:rPr>
                        <a:t> </a:t>
                      </a:r>
                      <a:endParaRPr lang="es-MX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ctr"/>
                </a:tc>
                <a:extLst>
                  <a:ext uri="{0D108BD9-81ED-4DB2-BD59-A6C34878D82A}">
                    <a16:rowId xmlns:a16="http://schemas.microsoft.com/office/drawing/2014/main" val="277755284"/>
                  </a:ext>
                </a:extLst>
              </a:tr>
              <a:tr h="322963">
                <a:tc>
                  <a:txBody>
                    <a:bodyPr/>
                    <a:lstStyle/>
                    <a:p>
                      <a:pPr algn="l" fontAlgn="ctr"/>
                      <a:endParaRPr lang="es-MX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000" u="none" strike="noStrike">
                          <a:effectLst/>
                        </a:rPr>
                        <a:t>7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000" u="none" strike="noStrike">
                          <a:effectLst/>
                        </a:rPr>
                        <a:t>ENTRENAMIENTO Y VISORIAS PERMANENTES DE FUTBOL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MX" sz="1000" u="none" strike="noStrike">
                          <a:effectLst/>
                        </a:rPr>
                        <a:t> 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ctr"/>
                </a:tc>
                <a:extLst>
                  <a:ext uri="{0D108BD9-81ED-4DB2-BD59-A6C34878D82A}">
                    <a16:rowId xmlns:a16="http://schemas.microsoft.com/office/drawing/2014/main" val="1965039675"/>
                  </a:ext>
                </a:extLst>
              </a:tr>
              <a:tr h="161482">
                <a:tc>
                  <a:txBody>
                    <a:bodyPr/>
                    <a:lstStyle/>
                    <a:p>
                      <a:pPr algn="l" fontAlgn="ctr"/>
                      <a:endParaRPr lang="es-MX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000" u="none" strike="noStrike">
                          <a:effectLst/>
                        </a:rPr>
                        <a:t>8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000" u="none" strike="noStrike">
                          <a:effectLst/>
                        </a:rPr>
                        <a:t>VISITAS DOMICILIARIAS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MX" sz="1000" u="none" strike="noStrike">
                          <a:effectLst/>
                        </a:rPr>
                        <a:t> 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ctr"/>
                </a:tc>
                <a:extLst>
                  <a:ext uri="{0D108BD9-81ED-4DB2-BD59-A6C34878D82A}">
                    <a16:rowId xmlns:a16="http://schemas.microsoft.com/office/drawing/2014/main" val="489639487"/>
                  </a:ext>
                </a:extLst>
              </a:tr>
              <a:tr h="161482">
                <a:tc>
                  <a:txBody>
                    <a:bodyPr/>
                    <a:lstStyle/>
                    <a:p>
                      <a:pPr algn="l" fontAlgn="ctr"/>
                      <a:endParaRPr lang="es-MX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000" u="none" strike="noStrike">
                          <a:effectLst/>
                        </a:rPr>
                        <a:t>9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000" u="none" strike="noStrike">
                          <a:effectLst/>
                        </a:rPr>
                        <a:t>JUNTA DE COMITÉ COMUNITARIO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MX" sz="1000" u="none" strike="noStrike">
                          <a:effectLst/>
                        </a:rPr>
                        <a:t> 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ctr"/>
                </a:tc>
                <a:extLst>
                  <a:ext uri="{0D108BD9-81ED-4DB2-BD59-A6C34878D82A}">
                    <a16:rowId xmlns:a16="http://schemas.microsoft.com/office/drawing/2014/main" val="1178194035"/>
                  </a:ext>
                </a:extLst>
              </a:tr>
              <a:tr h="322963">
                <a:tc>
                  <a:txBody>
                    <a:bodyPr/>
                    <a:lstStyle/>
                    <a:p>
                      <a:pPr algn="l" fontAlgn="ctr"/>
                      <a:endParaRPr lang="es-MX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000" u="none" strike="noStrike">
                          <a:effectLst/>
                        </a:rPr>
                        <a:t>10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000" u="none" strike="noStrike">
                          <a:effectLst/>
                        </a:rPr>
                        <a:t>JUNTAS DE PADRES DE FAMILIAS DE JUVENTUD PROXPOL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MX" sz="1000" u="none" strike="noStrike">
                          <a:effectLst/>
                        </a:rPr>
                        <a:t> 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ctr"/>
                </a:tc>
                <a:extLst>
                  <a:ext uri="{0D108BD9-81ED-4DB2-BD59-A6C34878D82A}">
                    <a16:rowId xmlns:a16="http://schemas.microsoft.com/office/drawing/2014/main" val="2878945981"/>
                  </a:ext>
                </a:extLst>
              </a:tr>
              <a:tr h="161482">
                <a:tc>
                  <a:txBody>
                    <a:bodyPr/>
                    <a:lstStyle/>
                    <a:p>
                      <a:pPr algn="l" fontAlgn="ctr"/>
                      <a:endParaRPr lang="es-MX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000" u="none" strike="noStrike">
                          <a:effectLst/>
                        </a:rPr>
                        <a:t>11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000" u="none" strike="noStrike">
                          <a:effectLst/>
                        </a:rPr>
                        <a:t>OPERATIVOS MOCHILAS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MX" sz="1000" u="none" strike="noStrike">
                          <a:effectLst/>
                        </a:rPr>
                        <a:t> 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ctr"/>
                </a:tc>
                <a:extLst>
                  <a:ext uri="{0D108BD9-81ED-4DB2-BD59-A6C34878D82A}">
                    <a16:rowId xmlns:a16="http://schemas.microsoft.com/office/drawing/2014/main" val="1825607007"/>
                  </a:ext>
                </a:extLst>
              </a:tr>
              <a:tr h="161482">
                <a:tc>
                  <a:txBody>
                    <a:bodyPr/>
                    <a:lstStyle/>
                    <a:p>
                      <a:pPr algn="l" fontAlgn="ctr"/>
                      <a:endParaRPr lang="es-MX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000" u="none" strike="noStrike">
                          <a:effectLst/>
                        </a:rPr>
                        <a:t>12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000" u="none" strike="noStrike">
                          <a:effectLst/>
                        </a:rPr>
                        <a:t>ENTREGA DE TRIPTICOS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MX" sz="1000" u="none" strike="noStrike">
                          <a:effectLst/>
                        </a:rPr>
                        <a:t> 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ctr"/>
                </a:tc>
                <a:extLst>
                  <a:ext uri="{0D108BD9-81ED-4DB2-BD59-A6C34878D82A}">
                    <a16:rowId xmlns:a16="http://schemas.microsoft.com/office/drawing/2014/main" val="3434570015"/>
                  </a:ext>
                </a:extLst>
              </a:tr>
              <a:tr h="161482">
                <a:tc>
                  <a:txBody>
                    <a:bodyPr/>
                    <a:lstStyle/>
                    <a:p>
                      <a:pPr algn="l" fontAlgn="ctr"/>
                      <a:endParaRPr lang="es-MX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000" u="none" strike="noStrike">
                          <a:effectLst/>
                        </a:rPr>
                        <a:t>13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000" u="none" strike="noStrike" dirty="0">
                          <a:effectLst/>
                        </a:rPr>
                        <a:t>APRENDIENDO A PREVENIR</a:t>
                      </a:r>
                      <a:endParaRPr lang="es-MX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MX" sz="1000" u="none" strike="noStrike">
                          <a:effectLst/>
                        </a:rPr>
                        <a:t> 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ctr"/>
                </a:tc>
                <a:extLst>
                  <a:ext uri="{0D108BD9-81ED-4DB2-BD59-A6C34878D82A}">
                    <a16:rowId xmlns:a16="http://schemas.microsoft.com/office/drawing/2014/main" val="4266566884"/>
                  </a:ext>
                </a:extLst>
              </a:tr>
              <a:tr h="322963">
                <a:tc>
                  <a:txBody>
                    <a:bodyPr/>
                    <a:lstStyle/>
                    <a:p>
                      <a:pPr algn="l" fontAlgn="ctr"/>
                      <a:endParaRPr lang="es-MX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000" u="none" strike="noStrike">
                          <a:effectLst/>
                        </a:rPr>
                        <a:t>14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000" u="none" strike="noStrike">
                          <a:effectLst/>
                        </a:rPr>
                        <a:t>PROGRAMA INTERMUNICIPAL DE PREVENCION COMUNITARIA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MX" sz="1000" u="none" strike="noStrike">
                          <a:effectLst/>
                        </a:rPr>
                        <a:t> 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ctr"/>
                </a:tc>
                <a:extLst>
                  <a:ext uri="{0D108BD9-81ED-4DB2-BD59-A6C34878D82A}">
                    <a16:rowId xmlns:a16="http://schemas.microsoft.com/office/drawing/2014/main" val="3207853411"/>
                  </a:ext>
                </a:extLst>
              </a:tr>
              <a:tr h="160319">
                <a:tc>
                  <a:txBody>
                    <a:bodyPr/>
                    <a:lstStyle/>
                    <a:p>
                      <a:pPr algn="l" fontAlgn="b"/>
                      <a:endParaRPr lang="es-MX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b"/>
                </a:tc>
                <a:tc>
                  <a:txBody>
                    <a:bodyPr/>
                    <a:lstStyle/>
                    <a:p>
                      <a:pPr algn="l" fontAlgn="ctr"/>
                      <a:endParaRPr lang="es-MX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906" marR="5906" marT="590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b"/>
                </a:tc>
                <a:extLst>
                  <a:ext uri="{0D108BD9-81ED-4DB2-BD59-A6C34878D82A}">
                    <a16:rowId xmlns:a16="http://schemas.microsoft.com/office/drawing/2014/main" val="51403584"/>
                  </a:ext>
                </a:extLst>
              </a:tr>
              <a:tr h="160319">
                <a:tc>
                  <a:txBody>
                    <a:bodyPr/>
                    <a:lstStyle/>
                    <a:p>
                      <a:pPr algn="l" fontAlgn="b"/>
                      <a:endParaRPr lang="es-MX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b"/>
                </a:tc>
                <a:tc>
                  <a:txBody>
                    <a:bodyPr/>
                    <a:lstStyle/>
                    <a:p>
                      <a:pPr algn="l" fontAlgn="ctr"/>
                      <a:endParaRPr lang="es-MX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b"/>
                </a:tc>
                <a:extLst>
                  <a:ext uri="{0D108BD9-81ED-4DB2-BD59-A6C34878D82A}">
                    <a16:rowId xmlns:a16="http://schemas.microsoft.com/office/drawing/2014/main" val="28955526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47295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4124470"/>
              </p:ext>
            </p:extLst>
          </p:nvPr>
        </p:nvGraphicFramePr>
        <p:xfrm>
          <a:off x="567160" y="1180620"/>
          <a:ext cx="7616140" cy="4202286"/>
        </p:xfrm>
        <a:graphic>
          <a:graphicData uri="http://schemas.openxmlformats.org/drawingml/2006/table">
            <a:tbl>
              <a:tblPr/>
              <a:tblGrid>
                <a:gridCol w="3790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164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103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103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05114">
                <a:tc>
                  <a:txBody>
                    <a:bodyPr/>
                    <a:lstStyle/>
                    <a:p>
                      <a:pPr algn="l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MX" sz="1800" b="1" i="0" u="none" strike="noStrike" dirty="0">
                          <a:solidFill>
                            <a:srgbClr val="000000"/>
                          </a:solidFill>
                          <a:latin typeface="Arial Black" pitchFamily="34" charset="0"/>
                        </a:rPr>
                        <a:t>SECRETARIA DE SEGURIDAD CIUDADANA Y JUSTICIA CÍVICA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5114">
                <a:tc>
                  <a:txBody>
                    <a:bodyPr/>
                    <a:lstStyle/>
                    <a:p>
                      <a:pPr algn="l" fontAlgn="b"/>
                      <a:endParaRPr lang="es-MX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MX" sz="1800" b="1" i="0" u="none" strike="noStrike" dirty="0">
                          <a:solidFill>
                            <a:srgbClr val="000000"/>
                          </a:solidFill>
                          <a:latin typeface="Arial Black" pitchFamily="34" charset="0"/>
                        </a:rPr>
                        <a:t>DIVISIÓN DE TRÁNSITO Y VIALIDAD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5114">
                <a:tc>
                  <a:txBody>
                    <a:bodyPr/>
                    <a:lstStyle/>
                    <a:p>
                      <a:pPr algn="l" fontAlgn="b"/>
                      <a:endParaRPr lang="es-MX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MX" sz="1800" b="1" i="0" u="none" strike="noStrike" dirty="0">
                          <a:solidFill>
                            <a:srgbClr val="000000"/>
                          </a:solidFill>
                          <a:latin typeface="Arial Black" pitchFamily="34" charset="0"/>
                        </a:rPr>
                        <a:t>GRAL. ESCOBEDO N. L. 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5114">
                <a:tc>
                  <a:txBody>
                    <a:bodyPr/>
                    <a:lstStyle/>
                    <a:p>
                      <a:pPr algn="l" fontAlgn="b"/>
                      <a:endParaRPr lang="es-MX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MX" sz="1800" b="1" i="0" u="none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FACTORES NOVIEMBRE 2019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5114">
                <a:tc>
                  <a:txBody>
                    <a:bodyPr/>
                    <a:lstStyle/>
                    <a:p>
                      <a:pPr algn="l" fontAlgn="b"/>
                      <a:endParaRPr lang="es-MX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FACTOR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NOVIEMBRE</a:t>
                      </a:r>
                      <a:endParaRPr lang="es-MX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5114"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1.-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EXCEDER  LIMITE DE VELOCIDAD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56</a:t>
                      </a:r>
                      <a:endParaRPr lang="es-MX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5114"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2.-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PASARSE LUZ ROJA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71</a:t>
                      </a:r>
                      <a:endParaRPr lang="es-MX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5114"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3.-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ESTACIONARSE EN LUGAR PROHIBIDO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200</a:t>
                      </a:r>
                      <a:endParaRPr lang="es-MX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5114"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4.-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FALTA DE CASCO PROTECTOR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17</a:t>
                      </a:r>
                      <a:endParaRPr lang="es-MX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05114"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5.-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PARTICIPAR EN UN HECHO DE TRANSITO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112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5143916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100</TotalTime>
  <Words>349</Words>
  <Application>Microsoft Office PowerPoint</Application>
  <PresentationFormat>Presentación en pantalla (4:3)</PresentationFormat>
  <Paragraphs>196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10" baseType="lpstr">
      <vt:lpstr>Arial</vt:lpstr>
      <vt:lpstr>Arial Black</vt:lpstr>
      <vt:lpstr>Arial Narrow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EDUARDO AGUILAR</dc:creator>
  <cp:lastModifiedBy>CALEA2</cp:lastModifiedBy>
  <cp:revision>24</cp:revision>
  <dcterms:created xsi:type="dcterms:W3CDTF">2019-08-23T21:31:08Z</dcterms:created>
  <dcterms:modified xsi:type="dcterms:W3CDTF">2019-12-23T19:45:23Z</dcterms:modified>
</cp:coreProperties>
</file>