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797675" cy="992505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200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19/02/2020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2838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19/02/2020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47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19/02/2020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938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19/02/2020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408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19/02/2020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339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19/02/2020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098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19/02/2020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690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19/02/2020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18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19/02/2020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4939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19/02/2020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900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19/02/2020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153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ABC6E-E966-441D-9CC7-2DD30DE4D3A3}" type="datetimeFigureOut">
              <a:rPr lang="es-MX" smtClean="0"/>
              <a:t>19/02/2020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6985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501623"/>
              </p:ext>
            </p:extLst>
          </p:nvPr>
        </p:nvGraphicFramePr>
        <p:xfrm>
          <a:off x="566056" y="197821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216369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186492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03155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808201"/>
              </p:ext>
            </p:extLst>
          </p:nvPr>
        </p:nvGraphicFramePr>
        <p:xfrm>
          <a:off x="557351" y="4005139"/>
          <a:ext cx="7689668" cy="848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2488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+22%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945887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170757"/>
              </p:ext>
            </p:extLst>
          </p:nvPr>
        </p:nvGraphicFramePr>
        <p:xfrm>
          <a:off x="566056" y="5018599"/>
          <a:ext cx="7689668" cy="80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52426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ENERO DELITOS 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25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966249"/>
              </p:ext>
            </p:extLst>
          </p:nvPr>
        </p:nvGraphicFramePr>
        <p:xfrm>
          <a:off x="566056" y="203732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+33%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2388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764637"/>
              </p:ext>
            </p:extLst>
          </p:nvPr>
        </p:nvGraphicFramePr>
        <p:xfrm>
          <a:off x="566056" y="2991679"/>
          <a:ext cx="7689668" cy="8547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31461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847433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052495"/>
              </p:ext>
            </p:extLst>
          </p:nvPr>
        </p:nvGraphicFramePr>
        <p:xfrm>
          <a:off x="557351" y="400513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+100%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466689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959754"/>
              </p:ext>
            </p:extLst>
          </p:nvPr>
        </p:nvGraphicFramePr>
        <p:xfrm>
          <a:off x="566056" y="5027308"/>
          <a:ext cx="7689668" cy="87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246507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ENERO DELITOS SOCIALES</a:t>
            </a:r>
          </a:p>
        </p:txBody>
      </p:sp>
    </p:spTree>
    <p:extLst>
      <p:ext uri="{BB962C8B-B14F-4D97-AF65-F5344CB8AC3E}">
        <p14:creationId xmlns:p14="http://schemas.microsoft.com/office/powerpoint/2010/main" val="292713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69985" y="683435"/>
            <a:ext cx="6261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rial Black" pitchFamily="34" charset="0"/>
              </a:rPr>
              <a:t>DIRECCIÓN DE PREVENCIÓN SOCIAL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AAEA5DC-D6D9-4485-AE05-A0BFCD264606}"/>
              </a:ext>
            </a:extLst>
          </p:cNvPr>
          <p:cNvGraphicFramePr>
            <a:graphicFrameLocks noGrp="1"/>
          </p:cNvGraphicFramePr>
          <p:nvPr/>
        </p:nvGraphicFramePr>
        <p:xfrm>
          <a:off x="2208213" y="1250950"/>
          <a:ext cx="4728948" cy="43563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6644">
                  <a:extLst>
                    <a:ext uri="{9D8B030D-6E8A-4147-A177-3AD203B41FA5}">
                      <a16:colId xmlns:a16="http://schemas.microsoft.com/office/drawing/2014/main" val="1423732082"/>
                    </a:ext>
                  </a:extLst>
                </a:gridCol>
                <a:gridCol w="1542304">
                  <a:extLst>
                    <a:ext uri="{9D8B030D-6E8A-4147-A177-3AD203B41FA5}">
                      <a16:colId xmlns:a16="http://schemas.microsoft.com/office/drawing/2014/main" val="503860099"/>
                    </a:ext>
                  </a:extLst>
                </a:gridCol>
              </a:tblGrid>
              <a:tr h="10940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700" u="none" strike="noStrike">
                          <a:effectLst/>
                        </a:rPr>
                        <a:t>ACUMULADO  DE PERSONAS ATENDIDAS  DEL MES DE ENERO 2020</a:t>
                      </a:r>
                      <a:endParaRPr lang="es-ES" sz="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4417999"/>
                  </a:ext>
                </a:extLst>
              </a:tr>
              <a:tr h="117636"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2" marR="5882" marT="58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2" marR="5882" marT="5882" marB="0" anchor="b"/>
                </a:tc>
                <a:extLst>
                  <a:ext uri="{0D108BD9-81ED-4DB2-BD59-A6C34878D82A}">
                    <a16:rowId xmlns:a16="http://schemas.microsoft.com/office/drawing/2014/main" val="2784818392"/>
                  </a:ext>
                </a:extLst>
              </a:tr>
              <a:tr h="141163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>
                          <a:effectLst/>
                        </a:rPr>
                        <a:t>NOMBRE DEL PROGRAMA 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u="none" strike="noStrike">
                          <a:effectLst/>
                        </a:rPr>
                        <a:t>PERSONAS ATENDIDAS</a:t>
                      </a:r>
                      <a:endParaRPr lang="es-MX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extLst>
                  <a:ext uri="{0D108BD9-81ED-4DB2-BD59-A6C34878D82A}">
                    <a16:rowId xmlns:a16="http://schemas.microsoft.com/office/drawing/2014/main" val="1020250811"/>
                  </a:ext>
                </a:extLst>
              </a:tr>
              <a:tr h="117636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u="none" strike="noStrike">
                          <a:effectLst/>
                        </a:rPr>
                        <a:t>1) ATENCION MODULO UNAVI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u="none" strike="noStrike">
                          <a:effectLst/>
                        </a:rPr>
                        <a:t>582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extLst>
                  <a:ext uri="{0D108BD9-81ED-4DB2-BD59-A6C34878D82A}">
                    <a16:rowId xmlns:a16="http://schemas.microsoft.com/office/drawing/2014/main" val="261014196"/>
                  </a:ext>
                </a:extLst>
              </a:tr>
              <a:tr h="117636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2) ATENCION EN CENTRO DE PROXIMIDAD CAIPA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u="none" strike="noStrike">
                          <a:effectLst/>
                        </a:rPr>
                        <a:t>512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extLst>
                  <a:ext uri="{0D108BD9-81ED-4DB2-BD59-A6C34878D82A}">
                    <a16:rowId xmlns:a16="http://schemas.microsoft.com/office/drawing/2014/main" val="159752025"/>
                  </a:ext>
                </a:extLst>
              </a:tr>
              <a:tr h="235271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u="none" strike="noStrike">
                          <a:effectLst/>
                        </a:rPr>
                        <a:t>3) VISITAS DOMICILIARIAS A MENORES POR PROBLEMAS DE AUSENTISMO ESCOLAR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u="none" strike="noStrike">
                          <a:effectLst/>
                        </a:rPr>
                        <a:t>2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extLst>
                  <a:ext uri="{0D108BD9-81ED-4DB2-BD59-A6C34878D82A}">
                    <a16:rowId xmlns:a16="http://schemas.microsoft.com/office/drawing/2014/main" val="185063580"/>
                  </a:ext>
                </a:extLst>
              </a:tr>
              <a:tr h="117636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u="none" strike="noStrike">
                          <a:effectLst/>
                        </a:rPr>
                        <a:t>4) TALLER DE MUSICA ( COLINAS DEL TOPO CHICO)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u="none" strike="noStrike">
                          <a:effectLst/>
                        </a:rPr>
                        <a:t>13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extLst>
                  <a:ext uri="{0D108BD9-81ED-4DB2-BD59-A6C34878D82A}">
                    <a16:rowId xmlns:a16="http://schemas.microsoft.com/office/drawing/2014/main" val="151207599"/>
                  </a:ext>
                </a:extLst>
              </a:tr>
              <a:tr h="235271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5)CAPACITACION A JOVENES DE EMPLEO TEMPORAL ( MEJORANDO MI BARRIO) UDEM-WIRPOOL- PREVENCION SOCIAL COL ALIANZA REAL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u="none" strike="noStrike">
                          <a:effectLst/>
                        </a:rPr>
                        <a:t>13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extLst>
                  <a:ext uri="{0D108BD9-81ED-4DB2-BD59-A6C34878D82A}">
                    <a16:rowId xmlns:a16="http://schemas.microsoft.com/office/drawing/2014/main" val="2341459954"/>
                  </a:ext>
                </a:extLst>
              </a:tr>
              <a:tr h="117636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6) MEJORANDO MI BARRIO (PET)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u="none" strike="noStrike">
                          <a:effectLst/>
                        </a:rPr>
                        <a:t>26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extLst>
                  <a:ext uri="{0D108BD9-81ED-4DB2-BD59-A6C34878D82A}">
                    <a16:rowId xmlns:a16="http://schemas.microsoft.com/office/drawing/2014/main" val="3380003479"/>
                  </a:ext>
                </a:extLst>
              </a:tr>
              <a:tr h="117636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u="none" strike="noStrike">
                          <a:effectLst/>
                        </a:rPr>
                        <a:t>7)JUVENTUD PROXPOL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u="none" strike="noStrike">
                          <a:effectLst/>
                        </a:rPr>
                        <a:t>99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extLst>
                  <a:ext uri="{0D108BD9-81ED-4DB2-BD59-A6C34878D82A}">
                    <a16:rowId xmlns:a16="http://schemas.microsoft.com/office/drawing/2014/main" val="4227579115"/>
                  </a:ext>
                </a:extLst>
              </a:tr>
              <a:tr h="117636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8) ENTRENAMIENTO Y VISORIAS PERMANENTES DE FUTBOL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u="none" strike="noStrike">
                          <a:effectLst/>
                        </a:rPr>
                        <a:t>28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extLst>
                  <a:ext uri="{0D108BD9-81ED-4DB2-BD59-A6C34878D82A}">
                    <a16:rowId xmlns:a16="http://schemas.microsoft.com/office/drawing/2014/main" val="1617246257"/>
                  </a:ext>
                </a:extLst>
              </a:tr>
              <a:tr h="117636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u="none" strike="noStrike">
                          <a:effectLst/>
                        </a:rPr>
                        <a:t>9) ACERCAMIENTO SOCIAL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u="none" strike="noStrike">
                          <a:effectLst/>
                        </a:rPr>
                        <a:t>54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extLst>
                  <a:ext uri="{0D108BD9-81ED-4DB2-BD59-A6C34878D82A}">
                    <a16:rowId xmlns:a16="http://schemas.microsoft.com/office/drawing/2014/main" val="2115515949"/>
                  </a:ext>
                </a:extLst>
              </a:tr>
              <a:tr h="117636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10) JUNTA DE COMITÉ COMUNITARIO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u="none" strike="noStrike">
                          <a:effectLst/>
                        </a:rPr>
                        <a:t>62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extLst>
                  <a:ext uri="{0D108BD9-81ED-4DB2-BD59-A6C34878D82A}">
                    <a16:rowId xmlns:a16="http://schemas.microsoft.com/office/drawing/2014/main" val="978267085"/>
                  </a:ext>
                </a:extLst>
              </a:tr>
              <a:tr h="212920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u="none" strike="noStrike">
                          <a:effectLst/>
                        </a:rPr>
                        <a:t>11)TORNEO RELAMPAGO DE FUTBOL 7, CANCHA DE PROXPOL SAN MIGUEL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u="none" strike="noStrike">
                          <a:effectLst/>
                        </a:rPr>
                        <a:t>237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extLst>
                  <a:ext uri="{0D108BD9-81ED-4DB2-BD59-A6C34878D82A}">
                    <a16:rowId xmlns:a16="http://schemas.microsoft.com/office/drawing/2014/main" val="3199249940"/>
                  </a:ext>
                </a:extLst>
              </a:tr>
              <a:tr h="117636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u="none" strike="noStrike">
                          <a:effectLst/>
                        </a:rPr>
                        <a:t>12) TORNEO DE FUTBOL 7 CANCHA DE SAN MIGUEL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u="none" strike="noStrike">
                          <a:effectLst/>
                        </a:rPr>
                        <a:t>73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extLst>
                  <a:ext uri="{0D108BD9-81ED-4DB2-BD59-A6C34878D82A}">
                    <a16:rowId xmlns:a16="http://schemas.microsoft.com/office/drawing/2014/main" val="31432334"/>
                  </a:ext>
                </a:extLst>
              </a:tr>
              <a:tr h="235271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13)JUEGO AMISTOSO DE FUTBOL DE SELECCIÓN DE JUVENTUD PROXPOL VS LOBOS CLUB DE NIÑOS Y NIÑAS COL, SAN MIGUEL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u="none" strike="noStrike">
                          <a:effectLst/>
                        </a:rPr>
                        <a:t>24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extLst>
                  <a:ext uri="{0D108BD9-81ED-4DB2-BD59-A6C34878D82A}">
                    <a16:rowId xmlns:a16="http://schemas.microsoft.com/office/drawing/2014/main" val="1006452641"/>
                  </a:ext>
                </a:extLst>
              </a:tr>
              <a:tr h="241153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14) JUEGO AMISTOSO SELECCIÓN JUVENTUD PROXPOL VS CLUB MANCHESTER ( CLUB DE NIÑOS Y NIÑAS) COL. SAN MIGUEL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u="none" strike="noStrike">
                          <a:effectLst/>
                        </a:rPr>
                        <a:t>53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extLst>
                  <a:ext uri="{0D108BD9-81ED-4DB2-BD59-A6C34878D82A}">
                    <a16:rowId xmlns:a16="http://schemas.microsoft.com/office/drawing/2014/main" val="309133597"/>
                  </a:ext>
                </a:extLst>
              </a:tr>
              <a:tr h="235271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u="none" strike="noStrike">
                          <a:effectLst/>
                        </a:rPr>
                        <a:t>15) TORNEO INFANTIL JUVENIL DE PROXPOL, COL SAN MIGUEL (CANCHA DE PROXPOL)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u="none" strike="noStrike">
                          <a:effectLst/>
                        </a:rPr>
                        <a:t>41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extLst>
                  <a:ext uri="{0D108BD9-81ED-4DB2-BD59-A6C34878D82A}">
                    <a16:rowId xmlns:a16="http://schemas.microsoft.com/office/drawing/2014/main" val="2477988735"/>
                  </a:ext>
                </a:extLst>
              </a:tr>
              <a:tr h="235271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16) JUEGO AMISTOSO DE LA SELECION JUVENTUD PROXPOL VS ATLETICO FC, CLUB DE NIÑOS Y NIÑAS, COL SAN MIGUEL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u="none" strike="noStrike">
                          <a:effectLst/>
                        </a:rPr>
                        <a:t>46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extLst>
                  <a:ext uri="{0D108BD9-81ED-4DB2-BD59-A6C34878D82A}">
                    <a16:rowId xmlns:a16="http://schemas.microsoft.com/office/drawing/2014/main" val="3143189318"/>
                  </a:ext>
                </a:extLst>
              </a:tr>
              <a:tr h="235271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17) JUEGO AMISTOSO SELECION JUVENTUD PROXPOL VS BOCA JR DE APODACA EQUIPO SEMIPROFESIONAL DE 3° Y 2° DIVISION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u="none" strike="noStrike">
                          <a:effectLst/>
                        </a:rPr>
                        <a:t>43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extLst>
                  <a:ext uri="{0D108BD9-81ED-4DB2-BD59-A6C34878D82A}">
                    <a16:rowId xmlns:a16="http://schemas.microsoft.com/office/drawing/2014/main" val="3598834092"/>
                  </a:ext>
                </a:extLst>
              </a:tr>
              <a:tr h="235271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18) INVITACION Y PROMOCION PARA LA PARTICIPACION A LA LIGA DE FUTBOL EN LA COL, SAN MIGUEL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u="none" strike="noStrike">
                          <a:effectLst/>
                        </a:rPr>
                        <a:t>29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extLst>
                  <a:ext uri="{0D108BD9-81ED-4DB2-BD59-A6C34878D82A}">
                    <a16:rowId xmlns:a16="http://schemas.microsoft.com/office/drawing/2014/main" val="3103589631"/>
                  </a:ext>
                </a:extLst>
              </a:tr>
              <a:tr h="235271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u="none" strike="noStrike">
                          <a:effectLst/>
                        </a:rPr>
                        <a:t>19) VISITAS A PLANTELES EDUCATIVOS ESC. PRIM. EMETERIO LOZANO MTZ, COL ALIANZA REAL (PROBLEMAS DE AUSENTISMO)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u="none" strike="noStrike">
                          <a:effectLst/>
                        </a:rPr>
                        <a:t>1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extLst>
                  <a:ext uri="{0D108BD9-81ED-4DB2-BD59-A6C34878D82A}">
                    <a16:rowId xmlns:a16="http://schemas.microsoft.com/office/drawing/2014/main" val="797076701"/>
                  </a:ext>
                </a:extLst>
              </a:tr>
              <a:tr h="117636">
                <a:tc>
                  <a:txBody>
                    <a:bodyPr/>
                    <a:lstStyle/>
                    <a:p>
                      <a:pPr algn="l" fontAlgn="b"/>
                      <a:r>
                        <a:rPr lang="es-ES" sz="700" u="none" strike="noStrike">
                          <a:effectLst/>
                        </a:rPr>
                        <a:t>20) RECORRIDOS DE SEGURIDAD A EMPRESAS Y PLAZAS COMERCIALES</a:t>
                      </a:r>
                      <a:endParaRPr lang="es-ES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u="none" strike="noStrike">
                          <a:effectLst/>
                        </a:rPr>
                        <a:t>7</a:t>
                      </a:r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extLst>
                  <a:ext uri="{0D108BD9-81ED-4DB2-BD59-A6C34878D82A}">
                    <a16:rowId xmlns:a16="http://schemas.microsoft.com/office/drawing/2014/main" val="2145421779"/>
                  </a:ext>
                </a:extLst>
              </a:tr>
              <a:tr h="117636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u="none" strike="noStrike">
                          <a:effectLst/>
                        </a:rPr>
                        <a:t>TOTAL</a:t>
                      </a:r>
                      <a:endParaRPr lang="es-MX" sz="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u="none" strike="noStrike">
                          <a:effectLst/>
                        </a:rPr>
                        <a:t>1945</a:t>
                      </a:r>
                      <a:endParaRPr lang="es-MX" sz="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extLst>
                  <a:ext uri="{0D108BD9-81ED-4DB2-BD59-A6C34878D82A}">
                    <a16:rowId xmlns:a16="http://schemas.microsoft.com/office/drawing/2014/main" val="577073963"/>
                  </a:ext>
                </a:extLst>
              </a:tr>
              <a:tr h="117636"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882" marR="5882" marT="58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2" marR="5882" marT="5882" marB="0" anchor="b"/>
                </a:tc>
                <a:extLst>
                  <a:ext uri="{0D108BD9-81ED-4DB2-BD59-A6C34878D82A}">
                    <a16:rowId xmlns:a16="http://schemas.microsoft.com/office/drawing/2014/main" val="2576167999"/>
                  </a:ext>
                </a:extLst>
              </a:tr>
              <a:tr h="117636"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2" marR="5882" marT="58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2" marR="5882" marT="5882" marB="0" anchor="b"/>
                </a:tc>
                <a:extLst>
                  <a:ext uri="{0D108BD9-81ED-4DB2-BD59-A6C34878D82A}">
                    <a16:rowId xmlns:a16="http://schemas.microsoft.com/office/drawing/2014/main" val="2514346328"/>
                  </a:ext>
                </a:extLst>
              </a:tr>
              <a:tr h="117636"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2" marR="5882" marT="58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2" marR="5882" marT="5882" marB="0" anchor="b"/>
                </a:tc>
                <a:extLst>
                  <a:ext uri="{0D108BD9-81ED-4DB2-BD59-A6C34878D82A}">
                    <a16:rowId xmlns:a16="http://schemas.microsoft.com/office/drawing/2014/main" val="2200101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729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970819"/>
              </p:ext>
            </p:extLst>
          </p:nvPr>
        </p:nvGraphicFramePr>
        <p:xfrm>
          <a:off x="567160" y="1180620"/>
          <a:ext cx="7616140" cy="4202286"/>
        </p:xfrm>
        <a:graphic>
          <a:graphicData uri="http://schemas.openxmlformats.org/drawingml/2006/table">
            <a:tbl>
              <a:tblPr/>
              <a:tblGrid>
                <a:gridCol w="379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16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03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SECRETARIA DE SEGURIDAD CIUDADANA Y JUSTICIA CÍVICA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DIVISIÓN DE TRÁNSITO Y VIALIDAD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GRAL. ESCOBEDO N. L.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FACTORES ENERO 2020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FACTOR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DICIEMBRE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ENERO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EXCEDER  LIMITE DE VELOCIDAD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PASARSE LUZ ROJA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113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ESTACIONARSE EN LUGAR PROHIBIDO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191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292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FALTA DE CASCO PROTECTOR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5114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5.-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PARTICIPAR EN UN HECHO DE</a:t>
                      </a:r>
                      <a:r>
                        <a:rPr lang="es-MX" sz="16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VIAL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143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4391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</TotalTime>
  <Words>539</Words>
  <Application>Microsoft Office PowerPoint</Application>
  <PresentationFormat>Presentación en pantalla (4:3)</PresentationFormat>
  <Paragraphs>183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AGUILAR</dc:creator>
  <cp:lastModifiedBy>CALEA2</cp:lastModifiedBy>
  <cp:revision>31</cp:revision>
  <cp:lastPrinted>2020-02-19T22:52:55Z</cp:lastPrinted>
  <dcterms:created xsi:type="dcterms:W3CDTF">2019-08-23T21:31:08Z</dcterms:created>
  <dcterms:modified xsi:type="dcterms:W3CDTF">2020-02-19T23:17:19Z</dcterms:modified>
</cp:coreProperties>
</file>