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6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75" d="100"/>
          <a:sy n="75" d="100"/>
        </p:scale>
        <p:origin x="306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16/06/2020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2838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16/06/2020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47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16/06/2020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9386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16/06/2020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4086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16/06/2020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339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16/06/2020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0984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16/06/2020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690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16/06/2020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18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16/06/2020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4939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16/06/2020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900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16/06/2020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153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ABC6E-E966-441D-9CC7-2DD30DE4D3A3}" type="datetimeFigureOut">
              <a:rPr lang="es-MX" smtClean="0"/>
              <a:t>16/06/2020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6985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098099"/>
              </p:ext>
            </p:extLst>
          </p:nvPr>
        </p:nvGraphicFramePr>
        <p:xfrm>
          <a:off x="566056" y="197821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216369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074502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703155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651151"/>
              </p:ext>
            </p:extLst>
          </p:nvPr>
        </p:nvGraphicFramePr>
        <p:xfrm>
          <a:off x="557351" y="4005139"/>
          <a:ext cx="7689668" cy="848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2488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+25%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945887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950632"/>
              </p:ext>
            </p:extLst>
          </p:nvPr>
        </p:nvGraphicFramePr>
        <p:xfrm>
          <a:off x="566056" y="5018599"/>
          <a:ext cx="7689668" cy="800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52426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MAYO </a:t>
            </a:r>
            <a:r>
              <a:rPr lang="es-MX" b="1" dirty="0">
                <a:latin typeface="Arial Narrow" panose="020B0606020202030204" pitchFamily="34" charset="0"/>
              </a:rPr>
              <a:t>DELITOS 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A56BCAC9-4E94-4CD1-B7B6-32076C492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A56E940A-9C43-4C71-A832-7343720F8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25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3191"/>
              </p:ext>
            </p:extLst>
          </p:nvPr>
        </p:nvGraphicFramePr>
        <p:xfrm>
          <a:off x="566056" y="203732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369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+49%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2388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663057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847433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257133"/>
              </p:ext>
            </p:extLst>
          </p:nvPr>
        </p:nvGraphicFramePr>
        <p:xfrm>
          <a:off x="557351" y="4005139"/>
          <a:ext cx="7689668" cy="819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19633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466689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209398"/>
              </p:ext>
            </p:extLst>
          </p:nvPr>
        </p:nvGraphicFramePr>
        <p:xfrm>
          <a:off x="566056" y="5027308"/>
          <a:ext cx="7689668" cy="876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246507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962E99E-D89C-488A-AA85-2C558ACB64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9FF92080-DAAC-4D49-9D47-586AA42D0C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MAYO </a:t>
            </a:r>
            <a:r>
              <a:rPr lang="es-MX" b="1" dirty="0">
                <a:latin typeface="Arial Narrow" panose="020B0606020202030204" pitchFamily="34" charset="0"/>
              </a:rPr>
              <a:t>DELITOS SOCIALES</a:t>
            </a:r>
          </a:p>
        </p:txBody>
      </p:sp>
    </p:spTree>
    <p:extLst>
      <p:ext uri="{BB962C8B-B14F-4D97-AF65-F5344CB8AC3E}">
        <p14:creationId xmlns:p14="http://schemas.microsoft.com/office/powerpoint/2010/main" val="2927134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69985" y="683435"/>
            <a:ext cx="6261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rial Black" pitchFamily="34" charset="0"/>
              </a:rPr>
              <a:t>DIRECCIÓN DE PREVENCIÓN SOCIAL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042935"/>
              </p:ext>
            </p:extLst>
          </p:nvPr>
        </p:nvGraphicFramePr>
        <p:xfrm>
          <a:off x="1254487" y="1309687"/>
          <a:ext cx="6692900" cy="4238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8971">
                  <a:extLst>
                    <a:ext uri="{9D8B030D-6E8A-4147-A177-3AD203B41FA5}">
                      <a16:colId xmlns:a16="http://schemas.microsoft.com/office/drawing/2014/main" val="1157260036"/>
                    </a:ext>
                  </a:extLst>
                </a:gridCol>
                <a:gridCol w="4455586">
                  <a:extLst>
                    <a:ext uri="{9D8B030D-6E8A-4147-A177-3AD203B41FA5}">
                      <a16:colId xmlns:a16="http://schemas.microsoft.com/office/drawing/2014/main" val="2637978618"/>
                    </a:ext>
                  </a:extLst>
                </a:gridCol>
                <a:gridCol w="2018343">
                  <a:extLst>
                    <a:ext uri="{9D8B030D-6E8A-4147-A177-3AD203B41FA5}">
                      <a16:colId xmlns:a16="http://schemas.microsoft.com/office/drawing/2014/main" val="2938227152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>
                          <a:effectLst/>
                        </a:rPr>
                        <a:t>DIRECCION DE PREVENCION SOCIAL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26915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>
                          <a:effectLst/>
                        </a:rPr>
                        <a:t>ACUMULADO DE PERSONAS ATENDIDAS MAYO DEL 2020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8080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2571579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algn="ctr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NOMBRE DEL PROGRAMA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PERSONAS ATENDIDAS  MAYO 2020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750868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84996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ATENCION MODULO UNAVI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264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231414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2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ATENCION EN CENTRO DE PROXIMIDAD EN CAIPA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16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01177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JUEGOS AMISTOSOS SELECCIÓN PROXPOL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04737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4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TALLER DE MUSICA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80603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5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ENTRENAMIENTOS COMUNITARIOS FUTBOL SAN MIGUEL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257500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6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ENTRENAMIENTOS COMUNITARIOS FUTBOL ALIANZA REAL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801414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7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ENTRENAMIENTOS FUTBOL AMERICANO ALIANZA REAL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27283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8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JUVENTUD PROXPOL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816735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9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JUNTAS DE PADRES DE FAMILIAS DE JUVENTUD PROXPOL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29317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VISITAS DOMICILIARIAS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60325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11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JUNTA DE COMITÉ COMUNITARIO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69541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12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PROGRAMA DE EMPLEO TEMPORAL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140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817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PROGRAMA INTERMUNICIPAL DE PREVENCION COMUNITARIA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65642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14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PAZ ESCOLAR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93044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15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OPERATIVO MOCHILA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2237015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254487" y="5846164"/>
            <a:ext cx="6692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Las actividades se encuentran suspendidas por la contingencia de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COVID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-19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72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637987"/>
              </p:ext>
            </p:extLst>
          </p:nvPr>
        </p:nvGraphicFramePr>
        <p:xfrm>
          <a:off x="804470" y="3518940"/>
          <a:ext cx="7739922" cy="22645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4664">
                  <a:extLst>
                    <a:ext uri="{9D8B030D-6E8A-4147-A177-3AD203B41FA5}">
                      <a16:colId xmlns:a16="http://schemas.microsoft.com/office/drawing/2014/main" val="1716355743"/>
                    </a:ext>
                  </a:extLst>
                </a:gridCol>
                <a:gridCol w="4946755">
                  <a:extLst>
                    <a:ext uri="{9D8B030D-6E8A-4147-A177-3AD203B41FA5}">
                      <a16:colId xmlns:a16="http://schemas.microsoft.com/office/drawing/2014/main" val="3715986502"/>
                    </a:ext>
                  </a:extLst>
                </a:gridCol>
                <a:gridCol w="2278503">
                  <a:extLst>
                    <a:ext uri="{9D8B030D-6E8A-4147-A177-3AD203B41FA5}">
                      <a16:colId xmlns:a16="http://schemas.microsoft.com/office/drawing/2014/main" val="4140610444"/>
                    </a:ext>
                  </a:extLst>
                </a:gridCol>
              </a:tblGrid>
              <a:tr h="377431">
                <a:tc>
                  <a:txBody>
                    <a:bodyPr/>
                    <a:lstStyle/>
                    <a:p>
                      <a:r>
                        <a:rPr lang="es-MX" dirty="0" smtClean="0"/>
                        <a:t>1.-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ESTACIONARSE</a:t>
                      </a:r>
                      <a:r>
                        <a:rPr lang="es-MX" baseline="0" dirty="0" smtClean="0"/>
                        <a:t> EN LUGAR PROHIBIDO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186</a:t>
                      </a:r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467458"/>
                  </a:ext>
                </a:extLst>
              </a:tr>
              <a:tr h="377431">
                <a:tc>
                  <a:txBody>
                    <a:bodyPr/>
                    <a:lstStyle/>
                    <a:p>
                      <a:r>
                        <a:rPr lang="es-MX" dirty="0" smtClean="0"/>
                        <a:t>2.-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PASARSE LUZ</a:t>
                      </a:r>
                      <a:r>
                        <a:rPr lang="es-MX" baseline="0" dirty="0" smtClean="0"/>
                        <a:t> ROJA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103</a:t>
                      </a:r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570006"/>
                  </a:ext>
                </a:extLst>
              </a:tr>
              <a:tr h="377431">
                <a:tc>
                  <a:txBody>
                    <a:bodyPr/>
                    <a:lstStyle/>
                    <a:p>
                      <a:r>
                        <a:rPr lang="es-MX" dirty="0" smtClean="0"/>
                        <a:t>3.-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PARTICIPAR EN UN HECHO DE TRÁNSITO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135</a:t>
                      </a:r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3598201"/>
                  </a:ext>
                </a:extLst>
              </a:tr>
              <a:tr h="377431">
                <a:tc>
                  <a:txBody>
                    <a:bodyPr/>
                    <a:lstStyle/>
                    <a:p>
                      <a:r>
                        <a:rPr lang="es-MX" dirty="0" smtClean="0"/>
                        <a:t>4.-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EXCEDER EL LÍMITE DE VELOCIDAD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42</a:t>
                      </a:r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933401"/>
                  </a:ext>
                </a:extLst>
              </a:tr>
              <a:tr h="377431">
                <a:tc>
                  <a:txBody>
                    <a:bodyPr/>
                    <a:lstStyle/>
                    <a:p>
                      <a:r>
                        <a:rPr lang="es-MX" dirty="0" smtClean="0"/>
                        <a:t>5.-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NO PORTAR TARJETA DE CIRCULACIÓN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40</a:t>
                      </a:r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302765"/>
                  </a:ext>
                </a:extLst>
              </a:tr>
              <a:tr h="377431">
                <a:tc>
                  <a:txBody>
                    <a:bodyPr/>
                    <a:lstStyle/>
                    <a:p>
                      <a:r>
                        <a:rPr lang="es-MX" dirty="0" smtClean="0"/>
                        <a:t>6.-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DAR</a:t>
                      </a:r>
                      <a:r>
                        <a:rPr lang="es-MX" baseline="0" dirty="0" smtClean="0"/>
                        <a:t> VUELTA EN LUGAR PROHIBIDO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38</a:t>
                      </a:r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781216"/>
                  </a:ext>
                </a:extLst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804470" y="974360"/>
            <a:ext cx="773992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SECRETARIA DE SEGURIDAD CIUDADANA Y JUSTICIA </a:t>
            </a:r>
            <a:r>
              <a:rPr lang="es-MX" b="1" dirty="0" smtClean="0">
                <a:latin typeface="Arial Black" panose="020B0A04020102020204" pitchFamily="34" charset="0"/>
              </a:rPr>
              <a:t>CÍVICA</a:t>
            </a: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DIVISIÓN DE TRÁNSITO Y </a:t>
            </a:r>
            <a:r>
              <a:rPr lang="es-MX" b="1" dirty="0" smtClean="0">
                <a:latin typeface="Arial Black" panose="020B0A04020102020204" pitchFamily="34" charset="0"/>
              </a:rPr>
              <a:t>VIALIDAD</a:t>
            </a: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GRAL. ESCOBEDO N. L. </a:t>
            </a:r>
            <a:endParaRPr lang="es-MX" b="1" dirty="0" smtClean="0">
              <a:latin typeface="Arial Black" panose="020B0A04020102020204" pitchFamily="34" charset="0"/>
            </a:endParaRP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dirty="0">
                <a:latin typeface="Arial Black" panose="020B0A04020102020204" pitchFamily="34" charset="0"/>
              </a:rPr>
              <a:t>FACTORES </a:t>
            </a:r>
            <a:r>
              <a:rPr lang="es-MX" dirty="0" smtClean="0">
                <a:latin typeface="Arial Black" panose="020B0A04020102020204" pitchFamily="34" charset="0"/>
              </a:rPr>
              <a:t>MAYO 2020</a:t>
            </a:r>
            <a:endParaRPr lang="es-MX" dirty="0">
              <a:latin typeface="Arial Black" panose="020B0A04020102020204" pitchFamily="34" charset="0"/>
            </a:endParaRPr>
          </a:p>
          <a:p>
            <a:pPr fontAlgn="b"/>
            <a:r>
              <a:rPr lang="es-MX" b="1" dirty="0" smtClean="0"/>
              <a:t>                                           FACTOR</a:t>
            </a:r>
            <a:r>
              <a:rPr lang="es-MX" dirty="0" smtClean="0"/>
              <a:t>                                                           </a:t>
            </a:r>
            <a:r>
              <a:rPr lang="es-MX" b="1" dirty="0"/>
              <a:t> </a:t>
            </a:r>
            <a:r>
              <a:rPr lang="es-MX" b="1" dirty="0" smtClean="0"/>
              <a:t>  MAYO</a:t>
            </a:r>
            <a:endParaRPr lang="es-MX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630136"/>
              </p:ext>
            </p:extLst>
          </p:nvPr>
        </p:nvGraphicFramePr>
        <p:xfrm>
          <a:off x="804470" y="5783526"/>
          <a:ext cx="7739922" cy="3774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4664">
                  <a:extLst>
                    <a:ext uri="{9D8B030D-6E8A-4147-A177-3AD203B41FA5}">
                      <a16:colId xmlns:a16="http://schemas.microsoft.com/office/drawing/2014/main" val="2683024970"/>
                    </a:ext>
                  </a:extLst>
                </a:gridCol>
                <a:gridCol w="4946755">
                  <a:extLst>
                    <a:ext uri="{9D8B030D-6E8A-4147-A177-3AD203B41FA5}">
                      <a16:colId xmlns:a16="http://schemas.microsoft.com/office/drawing/2014/main" val="1661013215"/>
                    </a:ext>
                  </a:extLst>
                </a:gridCol>
                <a:gridCol w="2278503">
                  <a:extLst>
                    <a:ext uri="{9D8B030D-6E8A-4147-A177-3AD203B41FA5}">
                      <a16:colId xmlns:a16="http://schemas.microsoft.com/office/drawing/2014/main" val="1881662095"/>
                    </a:ext>
                  </a:extLst>
                </a:gridCol>
              </a:tblGrid>
              <a:tr h="377431">
                <a:tc>
                  <a:txBody>
                    <a:bodyPr/>
                    <a:lstStyle/>
                    <a:p>
                      <a:r>
                        <a:rPr lang="es-MX" dirty="0" smtClean="0"/>
                        <a:t>7.-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FALTA DE CASCO PROTECTOR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29</a:t>
                      </a:r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419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43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</TotalTime>
  <Words>374</Words>
  <Application>Microsoft Office PowerPoint</Application>
  <PresentationFormat>Presentación en pantalla (4:3)</PresentationFormat>
  <Paragraphs>190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AGUILAR</dc:creator>
  <cp:lastModifiedBy>Usuario de Windows</cp:lastModifiedBy>
  <cp:revision>57</cp:revision>
  <dcterms:created xsi:type="dcterms:W3CDTF">2019-08-23T21:31:08Z</dcterms:created>
  <dcterms:modified xsi:type="dcterms:W3CDTF">2020-06-16T18:18:41Z</dcterms:modified>
</cp:coreProperties>
</file>