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63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4" d="100"/>
          <a:sy n="64" d="100"/>
        </p:scale>
        <p:origin x="63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2838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476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9386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4086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3395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18/09/2020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0984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18/09/2020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6902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18/09/2020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18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18/09/2020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4939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18/09/2020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9000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18/09/2020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153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ABC6E-E966-441D-9CC7-2DD30DE4D3A3}" type="datetimeFigureOut">
              <a:rPr lang="es-MX" smtClean="0"/>
              <a:t>18/09/2020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6985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28635"/>
              </p:ext>
            </p:extLst>
          </p:nvPr>
        </p:nvGraphicFramePr>
        <p:xfrm>
          <a:off x="566056" y="197821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CASA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54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37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216369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310493"/>
              </p:ext>
            </p:extLst>
          </p:nvPr>
        </p:nvGraphicFramePr>
        <p:xfrm>
          <a:off x="566056" y="299167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PERSONA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703155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886979"/>
              </p:ext>
            </p:extLst>
          </p:nvPr>
        </p:nvGraphicFramePr>
        <p:xfrm>
          <a:off x="557351" y="4005139"/>
          <a:ext cx="7689668" cy="8481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NEGOCIO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24888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+33%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79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61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945887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136166"/>
              </p:ext>
            </p:extLst>
          </p:nvPr>
        </p:nvGraphicFramePr>
        <p:xfrm>
          <a:off x="566056" y="5018599"/>
          <a:ext cx="7689668" cy="800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DE VEHÍCULO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+300%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38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25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252426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67932EA2-BE2D-410D-9077-6D6D5B9B8D54}"/>
              </a:ext>
            </a:extLst>
          </p:cNvPr>
          <p:cNvSpPr txBox="1"/>
          <p:nvPr/>
        </p:nvSpPr>
        <p:spPr>
          <a:xfrm>
            <a:off x="557351" y="1585321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 Narrow" panose="020B0606020202030204" pitchFamily="34" charset="0"/>
              </a:rPr>
              <a:t>COMPARATIVO </a:t>
            </a:r>
            <a:r>
              <a:rPr lang="es-MX" b="1" dirty="0" smtClean="0">
                <a:latin typeface="Arial Narrow" panose="020B0606020202030204" pitchFamily="34" charset="0"/>
              </a:rPr>
              <a:t>AGOSTO </a:t>
            </a:r>
            <a:r>
              <a:rPr lang="es-MX" b="1" dirty="0">
                <a:latin typeface="Arial Narrow" panose="020B0606020202030204" pitchFamily="34" charset="0"/>
              </a:rPr>
              <a:t>DELITOS PATRIMONIALES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7A51DE3C-18AC-43B8-A58F-2E201B31A158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A56BCAC9-4E94-4CD1-B7B6-32076C492C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A56E940A-9C43-4C71-A832-7343720F88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251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14830"/>
              </p:ext>
            </p:extLst>
          </p:nvPr>
        </p:nvGraphicFramePr>
        <p:xfrm>
          <a:off x="566056" y="2037323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VIOLENCIA FAMILIAR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122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172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+41%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320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486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+52%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2388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292997"/>
              </p:ext>
            </p:extLst>
          </p:nvPr>
        </p:nvGraphicFramePr>
        <p:xfrm>
          <a:off x="566056" y="299167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LESIONES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33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27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23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+109%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847433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428509"/>
              </p:ext>
            </p:extLst>
          </p:nvPr>
        </p:nvGraphicFramePr>
        <p:xfrm>
          <a:off x="557351" y="4005139"/>
          <a:ext cx="7689668" cy="819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VIOLACIONES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19633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+300%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466689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940797"/>
              </p:ext>
            </p:extLst>
          </p:nvPr>
        </p:nvGraphicFramePr>
        <p:xfrm>
          <a:off x="566056" y="5027308"/>
          <a:ext cx="7689668" cy="876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HOMICIDIO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246507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B8482E01-F512-4E5F-82ED-9494F8862F1E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A962E99E-D89C-488A-AA85-2C558ACB64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9FF92080-DAAC-4D49-9D47-586AA42D0C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67932EA2-BE2D-410D-9077-6D6D5B9B8D54}"/>
              </a:ext>
            </a:extLst>
          </p:cNvPr>
          <p:cNvSpPr txBox="1"/>
          <p:nvPr/>
        </p:nvSpPr>
        <p:spPr>
          <a:xfrm>
            <a:off x="557351" y="1585321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 Narrow" panose="020B0606020202030204" pitchFamily="34" charset="0"/>
              </a:rPr>
              <a:t>COMPARATIVO </a:t>
            </a:r>
            <a:r>
              <a:rPr lang="es-MX" b="1" dirty="0" smtClean="0">
                <a:latin typeface="Arial Narrow" panose="020B0606020202030204" pitchFamily="34" charset="0"/>
              </a:rPr>
              <a:t>AGOSTO </a:t>
            </a:r>
            <a:r>
              <a:rPr lang="es-MX" b="1" dirty="0">
                <a:latin typeface="Arial Narrow" panose="020B0606020202030204" pitchFamily="34" charset="0"/>
              </a:rPr>
              <a:t>DELITOS SOCIALES</a:t>
            </a:r>
          </a:p>
        </p:txBody>
      </p:sp>
    </p:spTree>
    <p:extLst>
      <p:ext uri="{BB962C8B-B14F-4D97-AF65-F5344CB8AC3E}">
        <p14:creationId xmlns:p14="http://schemas.microsoft.com/office/powerpoint/2010/main" val="2927134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69985" y="683435"/>
            <a:ext cx="6261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Arial Black" pitchFamily="34" charset="0"/>
              </a:rPr>
              <a:t>DIRECCIÓN DE PREVENCIÓN SOCIAL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/>
        </p:nvGraphicFramePr>
        <p:xfrm>
          <a:off x="1065213" y="1254125"/>
          <a:ext cx="7012048" cy="43513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036">
                  <a:extLst>
                    <a:ext uri="{9D8B030D-6E8A-4147-A177-3AD203B41FA5}">
                      <a16:colId xmlns:a16="http://schemas.microsoft.com/office/drawing/2014/main" val="2551322585"/>
                    </a:ext>
                  </a:extLst>
                </a:gridCol>
                <a:gridCol w="4814940">
                  <a:extLst>
                    <a:ext uri="{9D8B030D-6E8A-4147-A177-3AD203B41FA5}">
                      <a16:colId xmlns:a16="http://schemas.microsoft.com/office/drawing/2014/main" val="739962889"/>
                    </a:ext>
                  </a:extLst>
                </a:gridCol>
                <a:gridCol w="1982072">
                  <a:extLst>
                    <a:ext uri="{9D8B030D-6E8A-4147-A177-3AD203B41FA5}">
                      <a16:colId xmlns:a16="http://schemas.microsoft.com/office/drawing/2014/main" val="859012091"/>
                    </a:ext>
                  </a:extLst>
                </a:gridCol>
              </a:tblGrid>
              <a:tr h="233943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8" marR="9358" marT="9358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DIRECCION DE PREVENCION SOCIAL</a:t>
                      </a:r>
                      <a:endParaRPr lang="es-MX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8" marR="9358" marT="9358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9593631"/>
                  </a:ext>
                </a:extLst>
              </a:tr>
              <a:tr h="233943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8" marR="9358" marT="9358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ACUMULADO DE PERSONAS ATENDIDAS AGOSTO DEL 2020</a:t>
                      </a:r>
                      <a:endParaRPr lang="es-MX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8" marR="9358" marT="9358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012446"/>
                  </a:ext>
                </a:extLst>
              </a:tr>
              <a:tr h="187154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8" marR="9358" marT="93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8" marR="9358" marT="93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8" marR="9358" marT="9358" marB="0" anchor="b"/>
                </a:tc>
                <a:extLst>
                  <a:ext uri="{0D108BD9-81ED-4DB2-BD59-A6C34878D82A}">
                    <a16:rowId xmlns:a16="http://schemas.microsoft.com/office/drawing/2014/main" val="3749773358"/>
                  </a:ext>
                </a:extLst>
              </a:tr>
              <a:tr h="514674">
                <a:tc>
                  <a:txBody>
                    <a:bodyPr/>
                    <a:lstStyle/>
                    <a:p>
                      <a:pPr algn="ctr" fontAlgn="ctr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8" marR="9358" marT="93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NOMBRE DEL PROGRAMA</a:t>
                      </a:r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8" marR="9358" marT="93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PERSONAS ATENDIDAS AGOSTO 2020</a:t>
                      </a:r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8" marR="9358" marT="9358" marB="0" anchor="ctr"/>
                </a:tc>
                <a:extLst>
                  <a:ext uri="{0D108BD9-81ED-4DB2-BD59-A6C34878D82A}">
                    <a16:rowId xmlns:a16="http://schemas.microsoft.com/office/drawing/2014/main" val="64730789"/>
                  </a:ext>
                </a:extLst>
              </a:tr>
              <a:tr h="187154"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8" marR="9358" marT="935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8" marR="9358" marT="935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8" marR="9358" marT="9358" marB="0" anchor="ctr"/>
                </a:tc>
                <a:extLst>
                  <a:ext uri="{0D108BD9-81ED-4DB2-BD59-A6C34878D82A}">
                    <a16:rowId xmlns:a16="http://schemas.microsoft.com/office/drawing/2014/main" val="3640429345"/>
                  </a:ext>
                </a:extLst>
              </a:tr>
              <a:tr h="18715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8" marR="9358" marT="93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ATENCION MODULO UNAVI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8" marR="9358" marT="93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384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8" marR="9358" marT="9358" marB="0" anchor="b"/>
                </a:tc>
                <a:extLst>
                  <a:ext uri="{0D108BD9-81ED-4DB2-BD59-A6C34878D82A}">
                    <a16:rowId xmlns:a16="http://schemas.microsoft.com/office/drawing/2014/main" val="124341921"/>
                  </a:ext>
                </a:extLst>
              </a:tr>
              <a:tr h="18715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2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8" marR="9358" marT="93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ATENCION EN CENTRO DE PROXIMIDAD EN CAIPA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8" marR="9358" marT="93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181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8" marR="9358" marT="9358" marB="0" anchor="b"/>
                </a:tc>
                <a:extLst>
                  <a:ext uri="{0D108BD9-81ED-4DB2-BD59-A6C34878D82A}">
                    <a16:rowId xmlns:a16="http://schemas.microsoft.com/office/drawing/2014/main" val="3114855313"/>
                  </a:ext>
                </a:extLst>
              </a:tr>
              <a:tr h="18715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3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8" marR="9358" marT="93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PROTOCOLO DE VIOLENCIA FAMILIAR DISPOSITIVOS "SMART WATCH"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8" marR="9358" marT="93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14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8" marR="9358" marT="9358" marB="0" anchor="b"/>
                </a:tc>
                <a:extLst>
                  <a:ext uri="{0D108BD9-81ED-4DB2-BD59-A6C34878D82A}">
                    <a16:rowId xmlns:a16="http://schemas.microsoft.com/office/drawing/2014/main" val="3931889724"/>
                  </a:ext>
                </a:extLst>
              </a:tr>
              <a:tr h="18715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4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8" marR="9358" marT="93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JUVENTUD PROXPOL EN CASA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8" marR="9358" marT="93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25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8" marR="9358" marT="9358" marB="0" anchor="b"/>
                </a:tc>
                <a:extLst>
                  <a:ext uri="{0D108BD9-81ED-4DB2-BD59-A6C34878D82A}">
                    <a16:rowId xmlns:a16="http://schemas.microsoft.com/office/drawing/2014/main" val="2621349574"/>
                  </a:ext>
                </a:extLst>
              </a:tr>
              <a:tr h="18715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5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8" marR="9358" marT="93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JUVENTUD PROXPOL PRESENCIAL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8" marR="9358" marT="93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15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8" marR="9358" marT="9358" marB="0" anchor="b"/>
                </a:tc>
                <a:extLst>
                  <a:ext uri="{0D108BD9-81ED-4DB2-BD59-A6C34878D82A}">
                    <a16:rowId xmlns:a16="http://schemas.microsoft.com/office/drawing/2014/main" val="3060579823"/>
                  </a:ext>
                </a:extLst>
              </a:tr>
              <a:tr h="18715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6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8" marR="9358" marT="93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DIAGNOSTICO CRIMINOLOGICO PRELIMINAR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8" marR="9358" marT="93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84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8" marR="9358" marT="9358" marB="0" anchor="b"/>
                </a:tc>
                <a:extLst>
                  <a:ext uri="{0D108BD9-81ED-4DB2-BD59-A6C34878D82A}">
                    <a16:rowId xmlns:a16="http://schemas.microsoft.com/office/drawing/2014/main" val="1277826301"/>
                  </a:ext>
                </a:extLst>
              </a:tr>
              <a:tr h="18715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7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8" marR="9358" marT="93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TALLER DE MÚSICA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8" marR="9358" marT="93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8" marR="9358" marT="9358" marB="0" anchor="b"/>
                </a:tc>
                <a:extLst>
                  <a:ext uri="{0D108BD9-81ED-4DB2-BD59-A6C34878D82A}">
                    <a16:rowId xmlns:a16="http://schemas.microsoft.com/office/drawing/2014/main" val="577783896"/>
                  </a:ext>
                </a:extLst>
              </a:tr>
              <a:tr h="18715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8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8" marR="9358" marT="93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DEPORTE SOCIAL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8" marR="9358" marT="93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8" marR="9358" marT="9358" marB="0" anchor="b"/>
                </a:tc>
                <a:extLst>
                  <a:ext uri="{0D108BD9-81ED-4DB2-BD59-A6C34878D82A}">
                    <a16:rowId xmlns:a16="http://schemas.microsoft.com/office/drawing/2014/main" val="3935846811"/>
                  </a:ext>
                </a:extLst>
              </a:tr>
              <a:tr h="18715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9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8" marR="9358" marT="93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JUNTAS DE PADRE DE FAMILIA DE JUVENTUD PROXPOL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8" marR="9358" marT="93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8" marR="9358" marT="9358" marB="0" anchor="b"/>
                </a:tc>
                <a:extLst>
                  <a:ext uri="{0D108BD9-81ED-4DB2-BD59-A6C34878D82A}">
                    <a16:rowId xmlns:a16="http://schemas.microsoft.com/office/drawing/2014/main" val="1552026440"/>
                  </a:ext>
                </a:extLst>
              </a:tr>
              <a:tr h="18715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8" marR="9358" marT="93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VISITAS DOMICILIARIAS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8" marR="9358" marT="93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8" marR="9358" marT="9358" marB="0" anchor="b"/>
                </a:tc>
                <a:extLst>
                  <a:ext uri="{0D108BD9-81ED-4DB2-BD59-A6C34878D82A}">
                    <a16:rowId xmlns:a16="http://schemas.microsoft.com/office/drawing/2014/main" val="2227916193"/>
                  </a:ext>
                </a:extLst>
              </a:tr>
              <a:tr h="18715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11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8" marR="9358" marT="93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JUNTAS DE COMITES COMUNITARIOS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8" marR="9358" marT="93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8" marR="9358" marT="9358" marB="0" anchor="b"/>
                </a:tc>
                <a:extLst>
                  <a:ext uri="{0D108BD9-81ED-4DB2-BD59-A6C34878D82A}">
                    <a16:rowId xmlns:a16="http://schemas.microsoft.com/office/drawing/2014/main" val="3334116398"/>
                  </a:ext>
                </a:extLst>
              </a:tr>
              <a:tr h="18715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12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8" marR="9358" marT="93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PROGRAMA DE EMPLEO TEMPORAL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8" marR="9358" marT="93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8" marR="9358" marT="9358" marB="0" anchor="b"/>
                </a:tc>
                <a:extLst>
                  <a:ext uri="{0D108BD9-81ED-4DB2-BD59-A6C34878D82A}">
                    <a16:rowId xmlns:a16="http://schemas.microsoft.com/office/drawing/2014/main" val="3463799272"/>
                  </a:ext>
                </a:extLst>
              </a:tr>
              <a:tr h="18715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13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8" marR="9358" marT="93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PROGRAMA INTERMUNICIPAL DE PREVENCION COMUNITARIA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8" marR="9358" marT="93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8" marR="9358" marT="9358" marB="0" anchor="b"/>
                </a:tc>
                <a:extLst>
                  <a:ext uri="{0D108BD9-81ED-4DB2-BD59-A6C34878D82A}">
                    <a16:rowId xmlns:a16="http://schemas.microsoft.com/office/drawing/2014/main" val="3217609887"/>
                  </a:ext>
                </a:extLst>
              </a:tr>
              <a:tr h="18715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14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8" marR="9358" marT="93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PAZ ESCOLAR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8" marR="9358" marT="93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8" marR="9358" marT="9358" marB="0" anchor="b"/>
                </a:tc>
                <a:extLst>
                  <a:ext uri="{0D108BD9-81ED-4DB2-BD59-A6C34878D82A}">
                    <a16:rowId xmlns:a16="http://schemas.microsoft.com/office/drawing/2014/main" val="1944522221"/>
                  </a:ext>
                </a:extLst>
              </a:tr>
              <a:tr h="18715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15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8" marR="9358" marT="93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OPERATIVO MOCHILA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8" marR="9358" marT="93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58" marR="9358" marT="9358" marB="0" anchor="b"/>
                </a:tc>
                <a:extLst>
                  <a:ext uri="{0D108BD9-81ED-4DB2-BD59-A6C34878D82A}">
                    <a16:rowId xmlns:a16="http://schemas.microsoft.com/office/drawing/2014/main" val="3027519340"/>
                  </a:ext>
                </a:extLst>
              </a:tr>
              <a:tr h="187154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8" marR="9358" marT="93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8" marR="9358" marT="93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703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8" marR="9358" marT="9358" marB="0" anchor="b"/>
                </a:tc>
                <a:extLst>
                  <a:ext uri="{0D108BD9-81ED-4DB2-BD59-A6C34878D82A}">
                    <a16:rowId xmlns:a16="http://schemas.microsoft.com/office/drawing/2014/main" val="8516322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472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804470" y="974360"/>
            <a:ext cx="773992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s-MX" b="1" dirty="0">
                <a:latin typeface="Arial Black" panose="020B0A04020102020204" pitchFamily="34" charset="0"/>
              </a:rPr>
              <a:t>SECRETARIA DE SEGURIDAD CIUDADANA Y JUSTICIA </a:t>
            </a:r>
            <a:r>
              <a:rPr lang="es-MX" b="1" dirty="0" smtClean="0">
                <a:latin typeface="Arial Black" panose="020B0A04020102020204" pitchFamily="34" charset="0"/>
              </a:rPr>
              <a:t>CÍVICA</a:t>
            </a:r>
          </a:p>
          <a:p>
            <a:pPr algn="ctr" fontAlgn="b"/>
            <a:endParaRPr lang="es-MX" b="1" dirty="0">
              <a:latin typeface="Arial Black" panose="020B0A04020102020204" pitchFamily="34" charset="0"/>
            </a:endParaRPr>
          </a:p>
          <a:p>
            <a:pPr algn="ctr" fontAlgn="b"/>
            <a:r>
              <a:rPr lang="es-MX" b="1" dirty="0">
                <a:latin typeface="Arial Black" panose="020B0A04020102020204" pitchFamily="34" charset="0"/>
              </a:rPr>
              <a:t>DIVISIÓN DE TRÁNSITO Y </a:t>
            </a:r>
            <a:r>
              <a:rPr lang="es-MX" b="1" dirty="0" smtClean="0">
                <a:latin typeface="Arial Black" panose="020B0A04020102020204" pitchFamily="34" charset="0"/>
              </a:rPr>
              <a:t>VIALIDAD</a:t>
            </a:r>
          </a:p>
          <a:p>
            <a:pPr algn="ctr" fontAlgn="b"/>
            <a:endParaRPr lang="es-MX" b="1" dirty="0">
              <a:latin typeface="Arial Black" panose="020B0A04020102020204" pitchFamily="34" charset="0"/>
            </a:endParaRPr>
          </a:p>
          <a:p>
            <a:pPr algn="ctr" fontAlgn="b"/>
            <a:r>
              <a:rPr lang="es-MX" b="1" dirty="0">
                <a:latin typeface="Arial Black" panose="020B0A04020102020204" pitchFamily="34" charset="0"/>
              </a:rPr>
              <a:t>GRAL. ESCOBEDO N. L. </a:t>
            </a:r>
            <a:endParaRPr lang="es-MX" b="1" dirty="0" smtClean="0">
              <a:latin typeface="Arial Black" panose="020B0A04020102020204" pitchFamily="34" charset="0"/>
            </a:endParaRPr>
          </a:p>
          <a:p>
            <a:pPr algn="ctr" fontAlgn="b"/>
            <a:endParaRPr lang="es-MX" b="1" dirty="0">
              <a:latin typeface="Arial Black" panose="020B0A04020102020204" pitchFamily="34" charset="0"/>
            </a:endParaRPr>
          </a:p>
          <a:p>
            <a:pPr algn="ctr" fontAlgn="b"/>
            <a:r>
              <a:rPr lang="es-MX" dirty="0">
                <a:latin typeface="Arial Black" panose="020B0A04020102020204" pitchFamily="34" charset="0"/>
              </a:rPr>
              <a:t>FACTORES </a:t>
            </a:r>
            <a:r>
              <a:rPr lang="es-MX" dirty="0" smtClean="0">
                <a:latin typeface="Arial Black" panose="020B0A04020102020204" pitchFamily="34" charset="0"/>
              </a:rPr>
              <a:t>AGOSTO 2020</a:t>
            </a:r>
            <a:endParaRPr lang="es-MX" dirty="0">
              <a:latin typeface="Arial Black" panose="020B0A04020102020204" pitchFamily="34" charset="0"/>
            </a:endParaRPr>
          </a:p>
          <a:p>
            <a:pPr fontAlgn="b"/>
            <a:r>
              <a:rPr lang="es-MX" b="1" dirty="0" smtClean="0"/>
              <a:t>                                                   FACTOR</a:t>
            </a:r>
            <a:r>
              <a:rPr lang="es-MX" dirty="0" smtClean="0"/>
              <a:t>                                                </a:t>
            </a:r>
            <a:r>
              <a:rPr lang="es-MX" b="1" dirty="0" smtClean="0"/>
              <a:t>   AGOSTO</a:t>
            </a:r>
            <a:endParaRPr lang="es-MX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540021"/>
              </p:ext>
            </p:extLst>
          </p:nvPr>
        </p:nvGraphicFramePr>
        <p:xfrm>
          <a:off x="1670984" y="3712083"/>
          <a:ext cx="6873408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444">
                  <a:extLst>
                    <a:ext uri="{9D8B030D-6E8A-4147-A177-3AD203B41FA5}">
                      <a16:colId xmlns:a16="http://schemas.microsoft.com/office/drawing/2014/main" val="3348470953"/>
                    </a:ext>
                  </a:extLst>
                </a:gridCol>
                <a:gridCol w="4135694">
                  <a:extLst>
                    <a:ext uri="{9D8B030D-6E8A-4147-A177-3AD203B41FA5}">
                      <a16:colId xmlns:a16="http://schemas.microsoft.com/office/drawing/2014/main" val="3926588607"/>
                    </a:ext>
                  </a:extLst>
                </a:gridCol>
                <a:gridCol w="2294270">
                  <a:extLst>
                    <a:ext uri="{9D8B030D-6E8A-4147-A177-3AD203B41FA5}">
                      <a16:colId xmlns:a16="http://schemas.microsoft.com/office/drawing/2014/main" val="2389441182"/>
                    </a:ext>
                  </a:extLst>
                </a:gridCol>
              </a:tblGrid>
              <a:tr h="309717">
                <a:tc>
                  <a:txBody>
                    <a:bodyPr/>
                    <a:lstStyle/>
                    <a:p>
                      <a:r>
                        <a:rPr lang="es-MX" b="0" dirty="0" smtClean="0">
                          <a:solidFill>
                            <a:schemeClr val="tx1"/>
                          </a:solidFill>
                        </a:rPr>
                        <a:t>1.-</a:t>
                      </a:r>
                      <a:endParaRPr lang="es-MX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b="0" dirty="0" smtClean="0">
                          <a:solidFill>
                            <a:schemeClr val="tx1"/>
                          </a:solidFill>
                        </a:rPr>
                        <a:t>ESTACIONARSE</a:t>
                      </a:r>
                      <a:r>
                        <a:rPr lang="es-MX" b="0" baseline="0" dirty="0" smtClean="0">
                          <a:solidFill>
                            <a:schemeClr val="tx1"/>
                          </a:solidFill>
                        </a:rPr>
                        <a:t> EN LUGAR PROHIBIDO</a:t>
                      </a:r>
                      <a:endParaRPr lang="es-MX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>
                          <a:solidFill>
                            <a:schemeClr val="tx1"/>
                          </a:solidFill>
                        </a:rPr>
                        <a:t>114</a:t>
                      </a:r>
                      <a:endParaRPr lang="es-MX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488297"/>
                  </a:ext>
                </a:extLst>
              </a:tr>
              <a:tr h="309717">
                <a:tc>
                  <a:txBody>
                    <a:bodyPr/>
                    <a:lstStyle/>
                    <a:p>
                      <a:r>
                        <a:rPr lang="es-MX" dirty="0" smtClean="0"/>
                        <a:t>2.-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PARTICIPAR</a:t>
                      </a:r>
                      <a:r>
                        <a:rPr lang="es-MX" baseline="0" dirty="0" smtClean="0"/>
                        <a:t> EN UN HECHO DE TRANSITO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/>
                        <a:t>209</a:t>
                      </a:r>
                      <a:endParaRPr lang="es-MX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8476372"/>
                  </a:ext>
                </a:extLst>
              </a:tr>
              <a:tr h="309717">
                <a:tc>
                  <a:txBody>
                    <a:bodyPr/>
                    <a:lstStyle/>
                    <a:p>
                      <a:r>
                        <a:rPr lang="es-MX" dirty="0" smtClean="0"/>
                        <a:t>3.-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PASARSE</a:t>
                      </a:r>
                      <a:r>
                        <a:rPr lang="es-MX" baseline="0" dirty="0" smtClean="0"/>
                        <a:t> LA LUZ ROJA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/>
                        <a:t>100</a:t>
                      </a:r>
                      <a:endParaRPr lang="es-MX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6469260"/>
                  </a:ext>
                </a:extLst>
              </a:tr>
              <a:tr h="309717">
                <a:tc>
                  <a:txBody>
                    <a:bodyPr/>
                    <a:lstStyle/>
                    <a:p>
                      <a:r>
                        <a:rPr lang="es-MX" dirty="0" smtClean="0"/>
                        <a:t>4.-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MANEJAR SIN LICENCIA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/>
                        <a:t>95</a:t>
                      </a:r>
                      <a:endParaRPr lang="es-MX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0575809"/>
                  </a:ext>
                </a:extLst>
              </a:tr>
              <a:tr h="309717">
                <a:tc>
                  <a:txBody>
                    <a:bodyPr/>
                    <a:lstStyle/>
                    <a:p>
                      <a:r>
                        <a:rPr lang="es-MX" dirty="0" smtClean="0"/>
                        <a:t>5.-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NO PORTAR TARJETA</a:t>
                      </a:r>
                      <a:r>
                        <a:rPr lang="es-MX" baseline="0" dirty="0" smtClean="0"/>
                        <a:t> DE CIRCULACIÓN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/>
                        <a:t>51</a:t>
                      </a:r>
                      <a:endParaRPr lang="es-MX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9094224"/>
                  </a:ext>
                </a:extLst>
              </a:tr>
              <a:tr h="309717">
                <a:tc>
                  <a:txBody>
                    <a:bodyPr/>
                    <a:lstStyle/>
                    <a:p>
                      <a:r>
                        <a:rPr lang="es-MX" dirty="0" smtClean="0"/>
                        <a:t>6.-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FALTA</a:t>
                      </a:r>
                      <a:r>
                        <a:rPr lang="es-MX" baseline="0" dirty="0" smtClean="0"/>
                        <a:t> DE CINTURÓN DE SEGURIDAD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/>
                        <a:t>30</a:t>
                      </a:r>
                      <a:endParaRPr lang="es-MX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6134185"/>
                  </a:ext>
                </a:extLst>
              </a:tr>
              <a:tr h="309717">
                <a:tc>
                  <a:txBody>
                    <a:bodyPr/>
                    <a:lstStyle/>
                    <a:p>
                      <a:r>
                        <a:rPr lang="es-MX" dirty="0" smtClean="0"/>
                        <a:t>7.-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EXCEDER EL LÍMITE</a:t>
                      </a:r>
                      <a:r>
                        <a:rPr lang="es-MX" baseline="0" dirty="0" smtClean="0"/>
                        <a:t> DE VELOCIDAD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67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47297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43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297</TotalTime>
  <Words>366</Words>
  <Application>Microsoft Office PowerPoint</Application>
  <PresentationFormat>Presentación en pantalla (4:3)</PresentationFormat>
  <Paragraphs>190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Arial Narrow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EDUARDO AGUILAR</dc:creator>
  <cp:lastModifiedBy>Usuario de Windows</cp:lastModifiedBy>
  <cp:revision>129</cp:revision>
  <dcterms:created xsi:type="dcterms:W3CDTF">2019-08-23T21:31:08Z</dcterms:created>
  <dcterms:modified xsi:type="dcterms:W3CDTF">2020-09-18T14:31:35Z</dcterms:modified>
</cp:coreProperties>
</file>