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1"/>
  </p:sldMasterIdLst>
  <p:notesMasterIdLst>
    <p:notesMasterId r:id="rId6"/>
  </p:notesMasterIdLst>
  <p:sldIdLst>
    <p:sldId id="257" r:id="rId2"/>
    <p:sldId id="258" r:id="rId3"/>
    <p:sldId id="261" r:id="rId4"/>
    <p:sldId id="260" r:id="rId5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63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8FB837D-C827-4EFA-A057-4D05807E0F7C}" styleName="Estilo temático 1 - Énfasis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C2FFA5D-87B4-456A-9821-1D502468CF0F}" styleName="Estilo temático 1 - Énfasis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D113A9D2-9D6B-4929-AA2D-F23B5EE8CBE7}" styleName="Estilo temático 2 - Énfasis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27F97BB-C833-4FB7-BDE5-3F7075034690}" styleName="Estilo temático 2 - Énfasis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75DCB02-9BB8-47FD-8907-85C794F793BA}" styleName="Estilo temático 1 - Énfasis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E269D01E-BC32-4049-B463-5C60D7B0CCD2}" styleName="Estilo temático 2 - Énfasis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929F9F4-4A8F-4326-A1B4-22849713DDAB}" styleName="Estilo oscuro 1 - Énfasis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4" autoAdjust="0"/>
    <p:restoredTop sz="94833" autoAdjust="0"/>
  </p:normalViewPr>
  <p:slideViewPr>
    <p:cSldViewPr snapToGrid="0">
      <p:cViewPr varScale="1">
        <p:scale>
          <a:sx n="72" d="100"/>
          <a:sy n="72" d="100"/>
        </p:scale>
        <p:origin x="720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A68000-E4C2-4BF3-96C8-7E5EF6A27CF2}" type="datetimeFigureOut">
              <a:rPr lang="es-ES" smtClean="0"/>
              <a:t>20/04/2021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C1D97A-4515-4264-A54E-AC4CE9FDAEF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658033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20/04/2021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2187272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20/04/2021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54753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3989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2302"/>
            <a:ext cx="1971675" cy="575989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2302"/>
            <a:ext cx="5800725" cy="5759898"/>
          </a:xfrm>
        </p:spPr>
        <p:txBody>
          <a:bodyPr vert="eaVert" lIns="45720" tIns="0" rIns="45720" bIns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20/04/2021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783480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20/04/2021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142387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20/04/2021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24656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20/04/2021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997060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378200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378200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20/04/2021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749128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20/04/2021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299949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20/04/2021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581063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328ABC6E-E966-441D-9CC7-2DD30DE4D3A3}" type="datetimeFigureOut">
              <a:rPr lang="es-MX" smtClean="0"/>
              <a:t>20/04/2021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001988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5234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20/04/2021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788945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328ABC6E-E966-441D-9CC7-2DD30DE4D3A3}" type="datetimeFigureOut">
              <a:rPr lang="es-MX" smtClean="0"/>
              <a:t>20/04/2021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463094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uadroTexto 9">
            <a:extLst>
              <a:ext uri="{FF2B5EF4-FFF2-40B4-BE49-F238E27FC236}">
                <a16:creationId xmlns:a16="http://schemas.microsoft.com/office/drawing/2014/main" id="{0636BCF7-5D91-463C-9EDF-913B92F9AC66}"/>
              </a:ext>
            </a:extLst>
          </p:cNvPr>
          <p:cNvSpPr txBox="1"/>
          <p:nvPr/>
        </p:nvSpPr>
        <p:spPr>
          <a:xfrm>
            <a:off x="1733006" y="433948"/>
            <a:ext cx="56701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>
                <a:solidFill>
                  <a:srgbClr val="FF0000"/>
                </a:solidFill>
                <a:latin typeface="Arial Narrow" panose="020B0606020202030204" pitchFamily="34" charset="0"/>
              </a:rPr>
              <a:t>SECRETARIA DE SEGURIDAD Y JUSTICIA DE PROXIMIDAD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67932EA2-BE2D-410D-9077-6D6D5B9B8D54}"/>
              </a:ext>
            </a:extLst>
          </p:cNvPr>
          <p:cNvSpPr txBox="1"/>
          <p:nvPr/>
        </p:nvSpPr>
        <p:spPr>
          <a:xfrm>
            <a:off x="812185" y="1365388"/>
            <a:ext cx="67491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 smtClean="0">
                <a:latin typeface="Arial Narrow" panose="020B0606020202030204" pitchFamily="34" charset="0"/>
              </a:rPr>
              <a:t>COMPARATIVO MARZO 2021 DELITOS </a:t>
            </a:r>
            <a:r>
              <a:rPr lang="es-MX" b="1" dirty="0">
                <a:latin typeface="Arial Narrow" panose="020B0606020202030204" pitchFamily="34" charset="0"/>
              </a:rPr>
              <a:t>PATRIMONIALES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7A51DE3C-18AC-43B8-A58F-2E201B31A158}"/>
              </a:ext>
            </a:extLst>
          </p:cNvPr>
          <p:cNvSpPr txBox="1"/>
          <p:nvPr/>
        </p:nvSpPr>
        <p:spPr>
          <a:xfrm>
            <a:off x="7340360" y="6596390"/>
            <a:ext cx="181331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100" dirty="0"/>
              <a:t>FUENTE:FGJ Y C4 ESCOBEDO</a:t>
            </a:r>
          </a:p>
        </p:txBody>
      </p:sp>
      <p:pic>
        <p:nvPicPr>
          <p:cNvPr id="11" name="Imagen 10">
            <a:extLst>
              <a:ext uri="{FF2B5EF4-FFF2-40B4-BE49-F238E27FC236}">
                <a16:creationId xmlns:a16="http://schemas.microsoft.com/office/drawing/2014/main" id="{A56BCAC9-4E94-4CD1-B7B6-32076C492C0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0158" y="69778"/>
            <a:ext cx="991060" cy="991060"/>
          </a:xfrm>
          <a:prstGeom prst="rect">
            <a:avLst/>
          </a:prstGeom>
        </p:spPr>
      </p:pic>
      <p:pic>
        <p:nvPicPr>
          <p:cNvPr id="16" name="Imagen 15">
            <a:extLst>
              <a:ext uri="{FF2B5EF4-FFF2-40B4-BE49-F238E27FC236}">
                <a16:creationId xmlns:a16="http://schemas.microsoft.com/office/drawing/2014/main" id="{A56E940A-9C43-4C71-A832-7343720F88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3736" y="141166"/>
            <a:ext cx="919672" cy="919672"/>
          </a:xfrm>
          <a:prstGeom prst="rect">
            <a:avLst/>
          </a:prstGeom>
        </p:spPr>
      </p:pic>
      <p:graphicFrame>
        <p:nvGraphicFramePr>
          <p:cNvPr id="17" name="Tabla 16">
            <a:extLst>
              <a:ext uri="{FF2B5EF4-FFF2-40B4-BE49-F238E27FC236}">
                <a16:creationId xmlns:a16="http://schemas.microsoft.com/office/drawing/2014/main" id="{1971BFD2-075E-4408-9A93-ABECA5E842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2475677"/>
              </p:ext>
            </p:extLst>
          </p:nvPr>
        </p:nvGraphicFramePr>
        <p:xfrm>
          <a:off x="566056" y="2185483"/>
          <a:ext cx="7689668" cy="82691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ROBO A CASA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99332546"/>
                  </a:ext>
                </a:extLst>
              </a:tr>
              <a:tr h="203664"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MARZO</a:t>
                      </a:r>
                      <a:r>
                        <a:rPr lang="es-MX" sz="10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2020</a:t>
                      </a:r>
                      <a:endParaRPr lang="es-MX" sz="1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MARZO</a:t>
                      </a:r>
                      <a:r>
                        <a:rPr lang="es-MX" sz="10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2021</a:t>
                      </a:r>
                      <a:endParaRPr lang="es-MX" sz="1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3437640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+77%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5174962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43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-7%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6216369"/>
                  </a:ext>
                </a:extLst>
              </a:tr>
            </a:tbl>
          </a:graphicData>
        </a:graphic>
      </p:graphicFrame>
      <p:graphicFrame>
        <p:nvGraphicFramePr>
          <p:cNvPr id="18" name="Tabla 17">
            <a:extLst>
              <a:ext uri="{FF2B5EF4-FFF2-40B4-BE49-F238E27FC236}">
                <a16:creationId xmlns:a16="http://schemas.microsoft.com/office/drawing/2014/main" id="{308D8B2B-F402-45B4-8B2B-23C620AA7A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1465687"/>
              </p:ext>
            </p:extLst>
          </p:nvPr>
        </p:nvGraphicFramePr>
        <p:xfrm>
          <a:off x="566056" y="3198943"/>
          <a:ext cx="7689668" cy="8309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ROBO A PERSONA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99332546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MARZO</a:t>
                      </a:r>
                      <a:r>
                        <a:rPr lang="es-MX" sz="10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2020</a:t>
                      </a:r>
                      <a:endParaRPr lang="es-MX" sz="1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MARZO</a:t>
                      </a:r>
                      <a:r>
                        <a:rPr lang="es-MX" sz="10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2021</a:t>
                      </a:r>
                      <a:endParaRPr lang="es-MX" sz="1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3437640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5174962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1703155"/>
                  </a:ext>
                </a:extLst>
              </a:tr>
            </a:tbl>
          </a:graphicData>
        </a:graphic>
      </p:graphicFrame>
      <p:graphicFrame>
        <p:nvGraphicFramePr>
          <p:cNvPr id="19" name="Tabla 18">
            <a:extLst>
              <a:ext uri="{FF2B5EF4-FFF2-40B4-BE49-F238E27FC236}">
                <a16:creationId xmlns:a16="http://schemas.microsoft.com/office/drawing/2014/main" id="{F374D1D6-30C3-4E26-B0C0-82A8A9E15B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6587089"/>
              </p:ext>
            </p:extLst>
          </p:nvPr>
        </p:nvGraphicFramePr>
        <p:xfrm>
          <a:off x="557351" y="4212403"/>
          <a:ext cx="7689668" cy="8309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ROBO A NEGOCIO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99332546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MARZO</a:t>
                      </a:r>
                      <a:r>
                        <a:rPr lang="es-MX" sz="10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2020</a:t>
                      </a:r>
                      <a:endParaRPr lang="es-MX" sz="1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MARZO</a:t>
                      </a:r>
                      <a:r>
                        <a:rPr lang="es-MX" sz="10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2021</a:t>
                      </a:r>
                      <a:endParaRPr lang="es-MX" sz="1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3437640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+133%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5174962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62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-31%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6945887"/>
                  </a:ext>
                </a:extLst>
              </a:tr>
            </a:tbl>
          </a:graphicData>
        </a:graphic>
      </p:graphicFrame>
      <p:graphicFrame>
        <p:nvGraphicFramePr>
          <p:cNvPr id="20" name="Tabla 19">
            <a:extLst>
              <a:ext uri="{FF2B5EF4-FFF2-40B4-BE49-F238E27FC236}">
                <a16:creationId xmlns:a16="http://schemas.microsoft.com/office/drawing/2014/main" id="{24F377D2-2BAB-4D64-A2E2-619310A5FB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1396512"/>
              </p:ext>
            </p:extLst>
          </p:nvPr>
        </p:nvGraphicFramePr>
        <p:xfrm>
          <a:off x="566056" y="5225863"/>
          <a:ext cx="7689668" cy="8003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ROBO DE VEHÍCULO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99332546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MARZO</a:t>
                      </a:r>
                      <a:r>
                        <a:rPr lang="es-MX" sz="10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2020</a:t>
                      </a:r>
                      <a:endParaRPr lang="es-MX" sz="1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MARZO</a:t>
                      </a:r>
                      <a:r>
                        <a:rPr lang="es-MX" sz="10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2021</a:t>
                      </a:r>
                      <a:endParaRPr lang="es-MX" sz="1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343764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+129%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517496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6252426"/>
                  </a:ext>
                </a:extLst>
              </a:tr>
            </a:tbl>
          </a:graphicData>
        </a:graphic>
      </p:graphicFrame>
      <p:sp>
        <p:nvSpPr>
          <p:cNvPr id="12" name="CuadroTexto 11"/>
          <p:cNvSpPr txBox="1"/>
          <p:nvPr/>
        </p:nvSpPr>
        <p:spPr>
          <a:xfrm>
            <a:off x="7420542" y="1759762"/>
            <a:ext cx="8610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1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AÑO 2021</a:t>
            </a:r>
            <a:endParaRPr lang="es-ES" sz="11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72519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uadroTexto 9">
            <a:extLst>
              <a:ext uri="{FF2B5EF4-FFF2-40B4-BE49-F238E27FC236}">
                <a16:creationId xmlns:a16="http://schemas.microsoft.com/office/drawing/2014/main" id="{0636BCF7-5D91-463C-9EDF-913B92F9AC66}"/>
              </a:ext>
            </a:extLst>
          </p:cNvPr>
          <p:cNvSpPr txBox="1"/>
          <p:nvPr/>
        </p:nvSpPr>
        <p:spPr>
          <a:xfrm>
            <a:off x="1733006" y="433948"/>
            <a:ext cx="56701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>
                <a:solidFill>
                  <a:srgbClr val="FF0000"/>
                </a:solidFill>
                <a:latin typeface="Arial Narrow" panose="020B0606020202030204" pitchFamily="34" charset="0"/>
              </a:rPr>
              <a:t>SECRETARIA DE SEGURIDAD Y JUSTICIA DE PROXIMIDAD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B8482E01-F512-4E5F-82ED-9494F8862F1E}"/>
              </a:ext>
            </a:extLst>
          </p:cNvPr>
          <p:cNvSpPr txBox="1"/>
          <p:nvPr/>
        </p:nvSpPr>
        <p:spPr>
          <a:xfrm>
            <a:off x="7340360" y="6596390"/>
            <a:ext cx="181331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100" dirty="0"/>
              <a:t>FUENTE:FGJ Y C4 ESCOBEDO</a:t>
            </a:r>
          </a:p>
        </p:txBody>
      </p:sp>
      <p:pic>
        <p:nvPicPr>
          <p:cNvPr id="15" name="Imagen 14">
            <a:extLst>
              <a:ext uri="{FF2B5EF4-FFF2-40B4-BE49-F238E27FC236}">
                <a16:creationId xmlns:a16="http://schemas.microsoft.com/office/drawing/2014/main" id="{A962E99E-D89C-488A-AA85-2C558ACB641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0158" y="69778"/>
            <a:ext cx="991060" cy="991060"/>
          </a:xfrm>
          <a:prstGeom prst="rect">
            <a:avLst/>
          </a:prstGeom>
        </p:spPr>
      </p:pic>
      <p:pic>
        <p:nvPicPr>
          <p:cNvPr id="16" name="Imagen 15">
            <a:extLst>
              <a:ext uri="{FF2B5EF4-FFF2-40B4-BE49-F238E27FC236}">
                <a16:creationId xmlns:a16="http://schemas.microsoft.com/office/drawing/2014/main" id="{9FF92080-DAAC-4D49-9D47-586AA42D0C8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3736" y="141166"/>
            <a:ext cx="919672" cy="919672"/>
          </a:xfrm>
          <a:prstGeom prst="rect">
            <a:avLst/>
          </a:prstGeom>
        </p:spPr>
      </p:pic>
      <p:sp>
        <p:nvSpPr>
          <p:cNvPr id="17" name="CuadroTexto 16">
            <a:extLst>
              <a:ext uri="{FF2B5EF4-FFF2-40B4-BE49-F238E27FC236}">
                <a16:creationId xmlns:a16="http://schemas.microsoft.com/office/drawing/2014/main" id="{67932EA2-BE2D-410D-9077-6D6D5B9B8D54}"/>
              </a:ext>
            </a:extLst>
          </p:cNvPr>
          <p:cNvSpPr txBox="1"/>
          <p:nvPr/>
        </p:nvSpPr>
        <p:spPr>
          <a:xfrm>
            <a:off x="797192" y="1341007"/>
            <a:ext cx="67491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>
                <a:latin typeface="Arial Narrow" panose="020B0606020202030204" pitchFamily="34" charset="0"/>
              </a:rPr>
              <a:t>COMPARATIVO </a:t>
            </a:r>
            <a:r>
              <a:rPr lang="es-MX" b="1" dirty="0" smtClean="0">
                <a:latin typeface="Arial Narrow" panose="020B0606020202030204" pitchFamily="34" charset="0"/>
              </a:rPr>
              <a:t>MARZO 2021 DELITOS </a:t>
            </a:r>
            <a:r>
              <a:rPr lang="es-MX" b="1" dirty="0">
                <a:latin typeface="Arial Narrow" panose="020B0606020202030204" pitchFamily="34" charset="0"/>
              </a:rPr>
              <a:t>SOCIALES</a:t>
            </a:r>
          </a:p>
        </p:txBody>
      </p:sp>
      <p:graphicFrame>
        <p:nvGraphicFramePr>
          <p:cNvPr id="11" name="Tabla 10">
            <a:extLst>
              <a:ext uri="{FF2B5EF4-FFF2-40B4-BE49-F238E27FC236}">
                <a16:creationId xmlns:a16="http://schemas.microsoft.com/office/drawing/2014/main" id="{1971BFD2-075E-4408-9A93-ABECA5E842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6380828"/>
              </p:ext>
            </p:extLst>
          </p:nvPr>
        </p:nvGraphicFramePr>
        <p:xfrm>
          <a:off x="566056" y="2081740"/>
          <a:ext cx="7689668" cy="8309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VIOLENCIA FAMILIAR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99332546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MARZO</a:t>
                      </a:r>
                      <a:r>
                        <a:rPr lang="es-MX" sz="10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2020</a:t>
                      </a:r>
                      <a:endParaRPr lang="es-MX" sz="1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MARZO</a:t>
                      </a:r>
                      <a:r>
                        <a:rPr lang="es-MX" sz="10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2021</a:t>
                      </a:r>
                      <a:endParaRPr lang="es-MX" sz="1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3437640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183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5174962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444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+19%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62388"/>
                  </a:ext>
                </a:extLst>
              </a:tr>
            </a:tbl>
          </a:graphicData>
        </a:graphic>
      </p:graphicFrame>
      <p:graphicFrame>
        <p:nvGraphicFramePr>
          <p:cNvPr id="18" name="Tabla 17">
            <a:extLst>
              <a:ext uri="{FF2B5EF4-FFF2-40B4-BE49-F238E27FC236}">
                <a16:creationId xmlns:a16="http://schemas.microsoft.com/office/drawing/2014/main" id="{308D8B2B-F402-45B4-8B2B-23C620AA7A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545914"/>
              </p:ext>
            </p:extLst>
          </p:nvPr>
        </p:nvGraphicFramePr>
        <p:xfrm>
          <a:off x="557350" y="3131680"/>
          <a:ext cx="7689668" cy="8309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2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LESIONES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99332546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MARZO</a:t>
                      </a:r>
                      <a:r>
                        <a:rPr lang="es-MX" sz="10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2020</a:t>
                      </a:r>
                      <a:endParaRPr lang="es-MX" sz="1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MARZO</a:t>
                      </a:r>
                      <a:r>
                        <a:rPr lang="es-MX" sz="10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2021</a:t>
                      </a:r>
                      <a:endParaRPr lang="es-MX" sz="1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3437640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+28%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5174962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-32%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8847433"/>
                  </a:ext>
                </a:extLst>
              </a:tr>
            </a:tbl>
          </a:graphicData>
        </a:graphic>
      </p:graphicFrame>
      <p:graphicFrame>
        <p:nvGraphicFramePr>
          <p:cNvPr id="19" name="Tabla 18">
            <a:extLst>
              <a:ext uri="{FF2B5EF4-FFF2-40B4-BE49-F238E27FC236}">
                <a16:creationId xmlns:a16="http://schemas.microsoft.com/office/drawing/2014/main" id="{F374D1D6-30C3-4E26-B0C0-82A8A9E15B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1033161"/>
              </p:ext>
            </p:extLst>
          </p:nvPr>
        </p:nvGraphicFramePr>
        <p:xfrm>
          <a:off x="557351" y="4242845"/>
          <a:ext cx="7689668" cy="87510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VIOLACIONES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99332546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MARZO</a:t>
                      </a:r>
                      <a:r>
                        <a:rPr lang="es-MX" sz="10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2020</a:t>
                      </a:r>
                      <a:endParaRPr lang="es-MX" sz="1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MARZO</a:t>
                      </a:r>
                      <a:r>
                        <a:rPr lang="es-MX" sz="10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2021</a:t>
                      </a:r>
                      <a:endParaRPr lang="es-MX" sz="1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3437640"/>
                  </a:ext>
                </a:extLst>
              </a:tr>
              <a:tr h="25186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5174962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 MANTUVO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5466689"/>
                  </a:ext>
                </a:extLst>
              </a:tr>
            </a:tbl>
          </a:graphicData>
        </a:graphic>
      </p:graphicFrame>
      <p:graphicFrame>
        <p:nvGraphicFramePr>
          <p:cNvPr id="20" name="Tabla 19">
            <a:extLst>
              <a:ext uri="{FF2B5EF4-FFF2-40B4-BE49-F238E27FC236}">
                <a16:creationId xmlns:a16="http://schemas.microsoft.com/office/drawing/2014/main" id="{24F377D2-2BAB-4D64-A2E2-619310A5FB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058852"/>
              </p:ext>
            </p:extLst>
          </p:nvPr>
        </p:nvGraphicFramePr>
        <p:xfrm>
          <a:off x="566056" y="5265014"/>
          <a:ext cx="7689668" cy="8766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HOMICIDIO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99332546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MARZO</a:t>
                      </a:r>
                      <a:r>
                        <a:rPr lang="es-MX" sz="10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2020</a:t>
                      </a:r>
                      <a:endParaRPr lang="es-MX" sz="1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MARZO</a:t>
                      </a:r>
                      <a:r>
                        <a:rPr lang="es-MX" sz="10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2021</a:t>
                      </a:r>
                      <a:endParaRPr lang="es-MX" sz="1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3437640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+67%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5174962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+83%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8246507"/>
                  </a:ext>
                </a:extLst>
              </a:tr>
            </a:tbl>
          </a:graphicData>
        </a:graphic>
      </p:graphicFrame>
      <p:sp>
        <p:nvSpPr>
          <p:cNvPr id="3" name="CuadroTexto 2"/>
          <p:cNvSpPr txBox="1"/>
          <p:nvPr/>
        </p:nvSpPr>
        <p:spPr>
          <a:xfrm>
            <a:off x="7420542" y="1759762"/>
            <a:ext cx="8610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1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AÑO 2021</a:t>
            </a:r>
            <a:endParaRPr lang="es-ES" sz="11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71347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958438" y="1029333"/>
            <a:ext cx="54694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>
                <a:latin typeface="Arial Black" pitchFamily="34" charset="0"/>
              </a:rPr>
              <a:t>DIRECCIÓN DE PREVENCIÓN SOCIAL</a:t>
            </a: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00000000-0008-0000-0000-000005000000}"/>
              </a:ext>
            </a:extLst>
          </p:cNvPr>
          <p:cNvPicPr/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95812" l="2929" r="98745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5247" y="267911"/>
            <a:ext cx="863485" cy="113075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/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7207" y="326783"/>
            <a:ext cx="1143841" cy="1071882"/>
          </a:xfrm>
          <a:prstGeom prst="rect">
            <a:avLst/>
          </a:prstGeom>
        </p:spPr>
      </p:pic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0665984"/>
              </p:ext>
            </p:extLst>
          </p:nvPr>
        </p:nvGraphicFramePr>
        <p:xfrm>
          <a:off x="502275" y="2047740"/>
          <a:ext cx="8306457" cy="4086468"/>
        </p:xfrm>
        <a:graphic>
          <a:graphicData uri="http://schemas.openxmlformats.org/drawingml/2006/table">
            <a:tbl>
              <a:tblPr>
                <a:tableStyleId>{E929F9F4-4A8F-4326-A1B4-22849713DDAB}</a:tableStyleId>
              </a:tblPr>
              <a:tblGrid>
                <a:gridCol w="254731">
                  <a:extLst>
                    <a:ext uri="{9D8B030D-6E8A-4147-A177-3AD203B41FA5}">
                      <a16:colId xmlns:a16="http://schemas.microsoft.com/office/drawing/2014/main" val="3469284488"/>
                    </a:ext>
                  </a:extLst>
                </a:gridCol>
                <a:gridCol w="5703767">
                  <a:extLst>
                    <a:ext uri="{9D8B030D-6E8A-4147-A177-3AD203B41FA5}">
                      <a16:colId xmlns:a16="http://schemas.microsoft.com/office/drawing/2014/main" val="1294280632"/>
                    </a:ext>
                  </a:extLst>
                </a:gridCol>
                <a:gridCol w="2347959">
                  <a:extLst>
                    <a:ext uri="{9D8B030D-6E8A-4147-A177-3AD203B41FA5}">
                      <a16:colId xmlns:a16="http://schemas.microsoft.com/office/drawing/2014/main" val="3090077340"/>
                    </a:ext>
                  </a:extLst>
                </a:gridCol>
              </a:tblGrid>
              <a:tr h="337651">
                <a:tc>
                  <a:txBody>
                    <a:bodyPr/>
                    <a:lstStyle/>
                    <a:p>
                      <a:pPr algn="ctr" fontAlgn="b"/>
                      <a:endParaRPr lang="es-ES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ES" sz="140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ACUMULADO DE PERSONAS ATENDIDAS MARZO 2021</a:t>
                      </a:r>
                      <a:endParaRPr lang="es-ES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739199"/>
                  </a:ext>
                </a:extLst>
              </a:tr>
              <a:tr h="531167">
                <a:tc>
                  <a:txBody>
                    <a:bodyPr/>
                    <a:lstStyle/>
                    <a:p>
                      <a:pPr algn="ctr" fontAlgn="ctr"/>
                      <a:endParaRPr lang="es-ES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NOMBRE DEL PROGRAMA</a:t>
                      </a:r>
                      <a:endParaRPr lang="es-ES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PERSONAS ATENDIDAS MARZO 2021</a:t>
                      </a:r>
                      <a:endParaRPr lang="es-ES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074940106"/>
                  </a:ext>
                </a:extLst>
              </a:tr>
              <a:tr h="193152"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s-ES" sz="12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ATENCIÓN </a:t>
                      </a:r>
                      <a:r>
                        <a:rPr lang="es-ES" sz="12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MODULO </a:t>
                      </a:r>
                      <a:r>
                        <a:rPr lang="es-ES" sz="120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UNAVI</a:t>
                      </a:r>
                      <a:endParaRPr lang="es-ES" sz="12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232</a:t>
                      </a:r>
                      <a:endParaRPr lang="es-ES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322925159"/>
                  </a:ext>
                </a:extLst>
              </a:tr>
              <a:tr h="193152"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s-ES" sz="1200" b="1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20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ATENCIÓN </a:t>
                      </a:r>
                      <a:r>
                        <a:rPr lang="es-MX" sz="12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 CENTRO DE PROXIMIDAD EN </a:t>
                      </a:r>
                      <a:r>
                        <a:rPr lang="es-MX" sz="120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CAIPA</a:t>
                      </a:r>
                      <a:endParaRPr lang="es-MX" sz="12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218</a:t>
                      </a:r>
                      <a:endParaRPr lang="es-ES" sz="12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181659337"/>
                  </a:ext>
                </a:extLst>
              </a:tr>
              <a:tr h="193152"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s-ES" sz="1200" b="1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PROTOCOLO DE VIOLENCIA FAMILIAR DISPOSITIVOS "SMART </a:t>
                      </a:r>
                      <a:r>
                        <a:rPr lang="es-ES" sz="120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WATCH</a:t>
                      </a:r>
                      <a:r>
                        <a:rPr lang="es-ES" sz="12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"</a:t>
                      </a:r>
                      <a:endParaRPr lang="es-ES" sz="12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  <a:endParaRPr lang="es-ES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245066835"/>
                  </a:ext>
                </a:extLst>
              </a:tr>
              <a:tr h="193152"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s-ES" sz="1200" b="1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JUVENTUD </a:t>
                      </a:r>
                      <a:r>
                        <a:rPr lang="es-ES" sz="120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PROXPOL</a:t>
                      </a:r>
                      <a:endParaRPr lang="es-ES" sz="12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493</a:t>
                      </a:r>
                      <a:endParaRPr lang="es-ES" sz="12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4741811"/>
                  </a:ext>
                </a:extLst>
              </a:tr>
              <a:tr h="193152"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es-ES" sz="1200" b="1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DEPORTE SOCIAL</a:t>
                      </a:r>
                      <a:endParaRPr lang="es-ES" sz="12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320</a:t>
                      </a:r>
                      <a:endParaRPr lang="es-ES" sz="12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821042254"/>
                  </a:ext>
                </a:extLst>
              </a:tr>
              <a:tr h="193152"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es-ES" sz="1200" b="1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JUNTAS DE PADRES DE FAMILIA DE JUVENTUD </a:t>
                      </a:r>
                      <a:r>
                        <a:rPr lang="es-ES" sz="120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</a:t>
                      </a:r>
                      <a:r>
                        <a:rPr lang="es-ES" sz="120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</a:t>
                      </a:r>
                      <a:r>
                        <a:rPr lang="es-ES" sz="120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XPOL</a:t>
                      </a:r>
                      <a:endParaRPr lang="es-ES" sz="12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s-ES" sz="12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396762725"/>
                  </a:ext>
                </a:extLst>
              </a:tr>
              <a:tr h="339947"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es-ES" sz="1200" b="1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2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LABOR SOCIAL (ENTREGA DE CAFÉ Y PAN A PERSONAS VULNERABLES)</a:t>
                      </a:r>
                      <a:endParaRPr lang="es-MX" sz="12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s-ES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43192877"/>
                  </a:ext>
                </a:extLst>
              </a:tr>
              <a:tr h="339947"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es-ES" sz="1200" b="1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PROGRAMA </a:t>
                      </a:r>
                      <a:r>
                        <a:rPr lang="es-ES" sz="120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 SEGUIMIENTO </a:t>
                      </a:r>
                      <a:r>
                        <a:rPr lang="es-ES" sz="12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 REINCIDENCIAS DE VIOLENCIA FAMILIAR</a:t>
                      </a:r>
                      <a:endParaRPr lang="es-ES" sz="12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108</a:t>
                      </a:r>
                      <a:endParaRPr lang="es-ES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071814657"/>
                  </a:ext>
                </a:extLst>
              </a:tr>
              <a:tr h="193152"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es-ES" sz="1200" b="1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2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VISITAS DE </a:t>
                      </a:r>
                      <a:r>
                        <a:rPr lang="es-MX" sz="120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JÓVENES </a:t>
                      </a:r>
                      <a:r>
                        <a:rPr lang="es-MX" sz="12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 RIESGO</a:t>
                      </a:r>
                      <a:endParaRPr lang="es-MX" sz="12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s-ES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660089483"/>
                  </a:ext>
                </a:extLst>
              </a:tr>
              <a:tr h="193152"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es-ES" sz="1200" b="1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JUNTAS DE </a:t>
                      </a:r>
                      <a:r>
                        <a:rPr lang="es-ES" sz="120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COMITÉS </a:t>
                      </a:r>
                      <a:r>
                        <a:rPr lang="es-ES" sz="12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COMUNITARIOS</a:t>
                      </a:r>
                      <a:endParaRPr lang="es-ES" sz="12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s-ES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71973476"/>
                  </a:ext>
                </a:extLst>
              </a:tr>
              <a:tr h="193152"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  <a:endParaRPr lang="es-ES" sz="1200" b="1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OPERATIVO </a:t>
                      </a:r>
                      <a:r>
                        <a:rPr lang="es-ES" sz="120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PREVENCIÓN </a:t>
                      </a:r>
                      <a:r>
                        <a:rPr lang="es-ES" sz="12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SITUACIONAL (ENTREGA DE </a:t>
                      </a:r>
                      <a:r>
                        <a:rPr lang="es-ES" sz="120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TRÍPTICOS)</a:t>
                      </a:r>
                      <a:endParaRPr lang="es-ES" sz="12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s-ES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39383367"/>
                  </a:ext>
                </a:extLst>
              </a:tr>
              <a:tr h="193152"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es-ES" sz="1200" b="1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RECUPERACION DE ESPACIOS</a:t>
                      </a:r>
                      <a:endParaRPr lang="es-ES" sz="1200" b="1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s-ES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833877001"/>
                  </a:ext>
                </a:extLst>
              </a:tr>
              <a:tr h="193152"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  <a:endParaRPr lang="es-ES" sz="1200" b="1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PAZ ESCOLAR</a:t>
                      </a:r>
                      <a:endParaRPr lang="es-ES" sz="1200" b="1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s-ES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213000205"/>
                  </a:ext>
                </a:extLst>
              </a:tr>
              <a:tr h="193152"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</a:t>
                      </a:r>
                      <a:endParaRPr lang="es-ES" sz="1200" b="1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INDENTIFICACION DE PANDILLAS</a:t>
                      </a:r>
                      <a:endParaRPr lang="es-ES" sz="1200" b="1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184</a:t>
                      </a:r>
                      <a:endParaRPr lang="es-ES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859247650"/>
                  </a:ext>
                </a:extLst>
              </a:tr>
              <a:tr h="219932">
                <a:tc>
                  <a:txBody>
                    <a:bodyPr/>
                    <a:lstStyle/>
                    <a:p>
                      <a:pPr algn="ctr" fontAlgn="b"/>
                      <a:endParaRPr lang="es-ES" sz="12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40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</a:t>
                      </a:r>
                      <a:endParaRPr lang="es-ES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1575</a:t>
                      </a:r>
                      <a:endParaRPr lang="es-ES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7660077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0016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uadroTexto 6"/>
          <p:cNvSpPr txBox="1"/>
          <p:nvPr/>
        </p:nvSpPr>
        <p:spPr>
          <a:xfrm>
            <a:off x="504666" y="1244183"/>
            <a:ext cx="833953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"/>
            <a:r>
              <a:rPr lang="es-MX" b="1" dirty="0">
                <a:latin typeface="Arial Black" panose="020B0A04020102020204" pitchFamily="34" charset="0"/>
              </a:rPr>
              <a:t>SECRETARIA DE SEGURIDAD CIUDADANA Y JUSTICIA </a:t>
            </a:r>
            <a:r>
              <a:rPr lang="es-MX" b="1" dirty="0" smtClean="0">
                <a:latin typeface="Arial Black" panose="020B0A04020102020204" pitchFamily="34" charset="0"/>
              </a:rPr>
              <a:t>CÍVICA</a:t>
            </a:r>
          </a:p>
          <a:p>
            <a:pPr algn="ctr" fontAlgn="b"/>
            <a:endParaRPr lang="es-MX" b="1" dirty="0">
              <a:latin typeface="Arial Black" panose="020B0A04020102020204" pitchFamily="34" charset="0"/>
            </a:endParaRPr>
          </a:p>
          <a:p>
            <a:pPr algn="ctr" fontAlgn="b"/>
            <a:r>
              <a:rPr lang="es-MX" b="1" dirty="0">
                <a:latin typeface="Arial Black" panose="020B0A04020102020204" pitchFamily="34" charset="0"/>
              </a:rPr>
              <a:t>DIVISIÓN DE TRÁNSITO Y </a:t>
            </a:r>
            <a:r>
              <a:rPr lang="es-MX" b="1" dirty="0" smtClean="0">
                <a:latin typeface="Arial Black" panose="020B0A04020102020204" pitchFamily="34" charset="0"/>
              </a:rPr>
              <a:t>VIALIDAD</a:t>
            </a:r>
          </a:p>
          <a:p>
            <a:pPr algn="ctr" fontAlgn="b"/>
            <a:endParaRPr lang="es-MX" b="1" dirty="0">
              <a:latin typeface="Arial Black" panose="020B0A04020102020204" pitchFamily="34" charset="0"/>
            </a:endParaRPr>
          </a:p>
          <a:p>
            <a:pPr algn="ctr" fontAlgn="b"/>
            <a:r>
              <a:rPr lang="es-MX" b="1" dirty="0">
                <a:latin typeface="Arial Black" panose="020B0A04020102020204" pitchFamily="34" charset="0"/>
              </a:rPr>
              <a:t>GRAL. ESCOBEDO N. L. </a:t>
            </a:r>
            <a:endParaRPr lang="es-MX" b="1" dirty="0" smtClean="0">
              <a:latin typeface="Arial Black" panose="020B0A04020102020204" pitchFamily="34" charset="0"/>
            </a:endParaRPr>
          </a:p>
          <a:p>
            <a:pPr algn="ctr" fontAlgn="b"/>
            <a:endParaRPr lang="es-MX" b="1" dirty="0">
              <a:latin typeface="Arial Black" panose="020B0A04020102020204" pitchFamily="34" charset="0"/>
            </a:endParaRPr>
          </a:p>
          <a:p>
            <a:pPr algn="ctr" fontAlgn="b"/>
            <a:r>
              <a:rPr lang="es-MX" dirty="0" smtClean="0">
                <a:latin typeface="Arial Black" panose="020B0A04020102020204" pitchFamily="34" charset="0"/>
              </a:rPr>
              <a:t>FACTORES </a:t>
            </a:r>
            <a:r>
              <a:rPr lang="es-MX" dirty="0" smtClean="0">
                <a:latin typeface="Arial Black" panose="020B0A04020102020204" pitchFamily="34" charset="0"/>
              </a:rPr>
              <a:t>MARZO </a:t>
            </a:r>
            <a:r>
              <a:rPr lang="es-MX" dirty="0" smtClean="0">
                <a:latin typeface="Arial Black" panose="020B0A04020102020204" pitchFamily="34" charset="0"/>
              </a:rPr>
              <a:t>2021</a:t>
            </a:r>
          </a:p>
          <a:p>
            <a:pPr fontAlgn="b"/>
            <a:r>
              <a:rPr lang="es-MX" b="1" dirty="0" smtClean="0"/>
              <a:t>                                                   FACTOR</a:t>
            </a:r>
            <a:r>
              <a:rPr lang="es-MX" dirty="0" smtClean="0"/>
              <a:t>                                              </a:t>
            </a:r>
            <a:r>
              <a:rPr lang="es-MX" b="1" dirty="0" smtClean="0"/>
              <a:t>MARZO </a:t>
            </a:r>
            <a:r>
              <a:rPr lang="es-MX" b="1" dirty="0" smtClean="0"/>
              <a:t>2021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9236603"/>
              </p:ext>
            </p:extLst>
          </p:nvPr>
        </p:nvGraphicFramePr>
        <p:xfrm>
          <a:off x="1237727" y="3906956"/>
          <a:ext cx="6873408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3444">
                  <a:extLst>
                    <a:ext uri="{9D8B030D-6E8A-4147-A177-3AD203B41FA5}">
                      <a16:colId xmlns:a16="http://schemas.microsoft.com/office/drawing/2014/main" val="3348470953"/>
                    </a:ext>
                  </a:extLst>
                </a:gridCol>
                <a:gridCol w="4135694">
                  <a:extLst>
                    <a:ext uri="{9D8B030D-6E8A-4147-A177-3AD203B41FA5}">
                      <a16:colId xmlns:a16="http://schemas.microsoft.com/office/drawing/2014/main" val="3926588607"/>
                    </a:ext>
                  </a:extLst>
                </a:gridCol>
                <a:gridCol w="2294270">
                  <a:extLst>
                    <a:ext uri="{9D8B030D-6E8A-4147-A177-3AD203B41FA5}">
                      <a16:colId xmlns:a16="http://schemas.microsoft.com/office/drawing/2014/main" val="2389441182"/>
                    </a:ext>
                  </a:extLst>
                </a:gridCol>
              </a:tblGrid>
              <a:tr h="350251">
                <a:tc>
                  <a:txBody>
                    <a:bodyPr/>
                    <a:lstStyle/>
                    <a:p>
                      <a:r>
                        <a:rPr lang="es-MX" b="0" dirty="0" smtClean="0">
                          <a:solidFill>
                            <a:schemeClr val="tx1"/>
                          </a:solidFill>
                        </a:rPr>
                        <a:t>1.-</a:t>
                      </a:r>
                      <a:endParaRPr lang="es-MX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b="0" dirty="0" smtClean="0">
                          <a:solidFill>
                            <a:schemeClr val="tx1"/>
                          </a:solidFill>
                        </a:rPr>
                        <a:t>PARTICIPAR</a:t>
                      </a:r>
                      <a:r>
                        <a:rPr lang="es-MX" b="0" baseline="0" dirty="0" smtClean="0">
                          <a:solidFill>
                            <a:schemeClr val="tx1"/>
                          </a:solidFill>
                        </a:rPr>
                        <a:t> EN UN HECHO DE TRÁNSITO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0" dirty="0" smtClean="0">
                          <a:solidFill>
                            <a:schemeClr val="tx1"/>
                          </a:solidFill>
                        </a:rPr>
                        <a:t>244</a:t>
                      </a:r>
                      <a:endParaRPr lang="es-MX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5488297"/>
                  </a:ext>
                </a:extLst>
              </a:tr>
              <a:tr h="299285">
                <a:tc>
                  <a:txBody>
                    <a:bodyPr/>
                    <a:lstStyle/>
                    <a:p>
                      <a:r>
                        <a:rPr lang="es-MX" dirty="0" smtClean="0"/>
                        <a:t>2.-</a:t>
                      </a:r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dirty="0" smtClean="0"/>
                        <a:t>MANEJAR SIN LICENCIA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0" dirty="0" smtClean="0"/>
                        <a:t>90</a:t>
                      </a:r>
                      <a:endParaRPr lang="es-MX" b="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78476372"/>
                  </a:ext>
                </a:extLst>
              </a:tr>
              <a:tr h="293394">
                <a:tc>
                  <a:txBody>
                    <a:bodyPr/>
                    <a:lstStyle/>
                    <a:p>
                      <a:r>
                        <a:rPr lang="es-MX" dirty="0" smtClean="0"/>
                        <a:t>3.-</a:t>
                      </a:r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b="0" dirty="0" smtClean="0">
                          <a:solidFill>
                            <a:schemeClr val="tx1"/>
                          </a:solidFill>
                        </a:rPr>
                        <a:t>ESTACIONARSE</a:t>
                      </a:r>
                      <a:r>
                        <a:rPr lang="es-MX" b="0" baseline="0" dirty="0" smtClean="0">
                          <a:solidFill>
                            <a:schemeClr val="tx1"/>
                          </a:solidFill>
                        </a:rPr>
                        <a:t> EN LUGAR PROHIBIDO</a:t>
                      </a:r>
                      <a:endParaRPr lang="es-MX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0" dirty="0" smtClean="0"/>
                        <a:t>52</a:t>
                      </a:r>
                      <a:endParaRPr lang="es-MX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16469260"/>
                  </a:ext>
                </a:extLst>
              </a:tr>
              <a:tr h="293394">
                <a:tc>
                  <a:txBody>
                    <a:bodyPr/>
                    <a:lstStyle/>
                    <a:p>
                      <a:r>
                        <a:rPr lang="es-MX" dirty="0" smtClean="0"/>
                        <a:t>4.-</a:t>
                      </a:r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dirty="0" smtClean="0"/>
                        <a:t>NO PORTAR TARJETA</a:t>
                      </a:r>
                      <a:r>
                        <a:rPr lang="es-MX" baseline="0" dirty="0" smtClean="0"/>
                        <a:t> DE CIRCULACIÓN</a:t>
                      </a:r>
                      <a:endParaRPr lang="es-MX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0" dirty="0" smtClean="0"/>
                        <a:t>40</a:t>
                      </a:r>
                      <a:endParaRPr lang="es-MX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10575809"/>
                  </a:ext>
                </a:extLst>
              </a:tr>
              <a:tr h="293394">
                <a:tc>
                  <a:txBody>
                    <a:bodyPr/>
                    <a:lstStyle/>
                    <a:p>
                      <a:r>
                        <a:rPr lang="es-MX" dirty="0" smtClean="0"/>
                        <a:t>5.-</a:t>
                      </a:r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dirty="0" smtClean="0"/>
                        <a:t>PASARSE</a:t>
                      </a:r>
                      <a:r>
                        <a:rPr lang="es-MX" baseline="0" dirty="0" smtClean="0"/>
                        <a:t> LA LUZ ROJA</a:t>
                      </a:r>
                      <a:endParaRPr lang="es-MX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0" dirty="0" smtClean="0"/>
                        <a:t>38</a:t>
                      </a:r>
                      <a:endParaRPr lang="es-MX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29094224"/>
                  </a:ext>
                </a:extLst>
              </a:tr>
            </a:tbl>
          </a:graphicData>
        </a:graphic>
      </p:graphicFrame>
      <p:pic>
        <p:nvPicPr>
          <p:cNvPr id="4" name="Picture 2">
            <a:extLst>
              <a:ext uri="{FF2B5EF4-FFF2-40B4-BE49-F238E27FC236}">
                <a16:creationId xmlns:a16="http://schemas.microsoft.com/office/drawing/2014/main" id="{00000000-0008-0000-0000-000005000000}"/>
              </a:ext>
            </a:extLst>
          </p:cNvPr>
          <p:cNvPicPr/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95812" l="2929" r="98745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11135" y="113429"/>
            <a:ext cx="863485" cy="113075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/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3886" y="172301"/>
            <a:ext cx="1143841" cy="10718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1439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ción">
  <a:themeElements>
    <a:clrScheme name="Retrospección">
      <a:dk1>
        <a:srgbClr val="000000"/>
      </a:dk1>
      <a:lt1>
        <a:srgbClr val="FFFFFF"/>
      </a:lt1>
      <a:dk2>
        <a:srgbClr val="46464A"/>
      </a:dk2>
      <a:lt2>
        <a:srgbClr val="D1D9E1"/>
      </a:lt2>
      <a:accent1>
        <a:srgbClr val="6F6F74"/>
      </a:accent1>
      <a:accent2>
        <a:srgbClr val="A7B789"/>
      </a:accent2>
      <a:accent3>
        <a:srgbClr val="BEAE98"/>
      </a:accent3>
      <a:accent4>
        <a:srgbClr val="92A9B9"/>
      </a:accent4>
      <a:accent5>
        <a:srgbClr val="9C8265"/>
      </a:accent5>
      <a:accent6>
        <a:srgbClr val="8D6974"/>
      </a:accent6>
      <a:hlink>
        <a:srgbClr val="67AABF"/>
      </a:hlink>
      <a:folHlink>
        <a:srgbClr val="B1B5AB"/>
      </a:folHlink>
    </a:clrScheme>
    <a:fontScheme name="Retrospecció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ción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BAB94BD4-5D6D-4148-AB57-A4CCF1FD4E0C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533</TotalTime>
  <Words>382</Words>
  <Application>Microsoft Office PowerPoint</Application>
  <PresentationFormat>Presentación en pantalla (4:3)</PresentationFormat>
  <Paragraphs>183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10" baseType="lpstr">
      <vt:lpstr>Arial</vt:lpstr>
      <vt:lpstr>Arial Black</vt:lpstr>
      <vt:lpstr>Arial Narrow</vt:lpstr>
      <vt:lpstr>Calibri</vt:lpstr>
      <vt:lpstr>Calibri Light</vt:lpstr>
      <vt:lpstr>Retrospección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EDUARDO AGUILAR</dc:creator>
  <cp:lastModifiedBy>Usuario de Windows</cp:lastModifiedBy>
  <cp:revision>327</cp:revision>
  <dcterms:created xsi:type="dcterms:W3CDTF">2019-08-23T21:31:08Z</dcterms:created>
  <dcterms:modified xsi:type="dcterms:W3CDTF">2021-04-20T19:51:38Z</dcterms:modified>
</cp:coreProperties>
</file>