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notesMasterIdLst>
    <p:notesMasterId r:id="rId6"/>
  </p:notesMasterIdLst>
  <p:sldIdLst>
    <p:sldId id="257" r:id="rId2"/>
    <p:sldId id="258" r:id="rId3"/>
    <p:sldId id="261" r:id="rId4"/>
    <p:sldId id="260" r:id="rId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63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Estilo temático 2 - Énfasis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Estilo temático 2 - Énfasis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75DCB02-9BB8-47FD-8907-85C794F793BA}" styleName="Estilo temático 1 - Énfasis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E269D01E-BC32-4049-B463-5C60D7B0CCD2}" styleName="Estilo temático 2 - Énfasis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929F9F4-4A8F-4326-A1B4-22849713DDAB}" styleName="Estilo oscuro 1 - Énfasis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4833" autoAdjust="0"/>
  </p:normalViewPr>
  <p:slideViewPr>
    <p:cSldViewPr snapToGrid="0">
      <p:cViewPr varScale="1">
        <p:scale>
          <a:sx n="72" d="100"/>
          <a:sy n="72" d="100"/>
        </p:scale>
        <p:origin x="720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A68000-E4C2-4BF3-96C8-7E5EF6A27CF2}" type="datetimeFigureOut">
              <a:rPr lang="es-ES" smtClean="0"/>
              <a:t>17/06/2021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C1D97A-4515-4264-A54E-AC4CE9FDAEF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658033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17/06/2021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18727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17/06/2021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4753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3989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17/06/2021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78348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17/06/2021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14238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17/06/2021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24656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17/06/2021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99706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17/06/2021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4912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17/06/2021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29994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17/06/2021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58106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328ABC6E-E966-441D-9CC7-2DD30DE4D3A3}" type="datetimeFigureOut">
              <a:rPr lang="es-MX" smtClean="0"/>
              <a:t>17/06/2021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00198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17/06/2021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8894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28ABC6E-E966-441D-9CC7-2DD30DE4D3A3}" type="datetimeFigureOut">
              <a:rPr lang="es-MX" smtClean="0"/>
              <a:t>17/06/2021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6309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adroTexto 9">
            <a:extLst>
              <a:ext uri="{FF2B5EF4-FFF2-40B4-BE49-F238E27FC236}">
                <a16:creationId xmlns:a16="http://schemas.microsoft.com/office/drawing/2014/main" id="{0636BCF7-5D91-463C-9EDF-913B92F9AC66}"/>
              </a:ext>
            </a:extLst>
          </p:cNvPr>
          <p:cNvSpPr txBox="1"/>
          <p:nvPr/>
        </p:nvSpPr>
        <p:spPr>
          <a:xfrm>
            <a:off x="1733006" y="433948"/>
            <a:ext cx="56701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rgbClr val="FF0000"/>
                </a:solidFill>
                <a:latin typeface="Arial Narrow" panose="020B0606020202030204" pitchFamily="34" charset="0"/>
              </a:rPr>
              <a:t>SECRETARIA DE SEGURIDAD Y JUSTICIA DE PROXIMIDAD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67932EA2-BE2D-410D-9077-6D6D5B9B8D54}"/>
              </a:ext>
            </a:extLst>
          </p:cNvPr>
          <p:cNvSpPr txBox="1"/>
          <p:nvPr/>
        </p:nvSpPr>
        <p:spPr>
          <a:xfrm>
            <a:off x="812185" y="1365388"/>
            <a:ext cx="6749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>
                <a:latin typeface="Arial Narrow" panose="020B0606020202030204" pitchFamily="34" charset="0"/>
              </a:rPr>
              <a:t>COMPARATIVO MAYO 2021 DELITOS </a:t>
            </a:r>
            <a:r>
              <a:rPr lang="es-MX" b="1" dirty="0">
                <a:latin typeface="Arial Narrow" panose="020B0606020202030204" pitchFamily="34" charset="0"/>
              </a:rPr>
              <a:t>PATRIMONIALES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7A51DE3C-18AC-43B8-A58F-2E201B31A158}"/>
              </a:ext>
            </a:extLst>
          </p:cNvPr>
          <p:cNvSpPr txBox="1"/>
          <p:nvPr/>
        </p:nvSpPr>
        <p:spPr>
          <a:xfrm>
            <a:off x="7340360" y="6596390"/>
            <a:ext cx="181331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/>
              <a:t>FUENTE:FGJ Y C4 ESCOBEDO</a:t>
            </a: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A56BCAC9-4E94-4CD1-B7B6-32076C492C0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0158" y="69778"/>
            <a:ext cx="991060" cy="991060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A56E940A-9C43-4C71-A832-7343720F88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736" y="141166"/>
            <a:ext cx="919672" cy="919672"/>
          </a:xfrm>
          <a:prstGeom prst="rect">
            <a:avLst/>
          </a:prstGeom>
        </p:spPr>
      </p:pic>
      <p:graphicFrame>
        <p:nvGraphicFramePr>
          <p:cNvPr id="17" name="Tabla 16">
            <a:extLst>
              <a:ext uri="{FF2B5EF4-FFF2-40B4-BE49-F238E27FC236}">
                <a16:creationId xmlns:a16="http://schemas.microsoft.com/office/drawing/2014/main" id="{1971BFD2-075E-4408-9A93-ABECA5E842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5166871"/>
              </p:ext>
            </p:extLst>
          </p:nvPr>
        </p:nvGraphicFramePr>
        <p:xfrm>
          <a:off x="566056" y="2185483"/>
          <a:ext cx="7689668" cy="8269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 A CASA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3664"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MAYO 2020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MAYO </a:t>
                      </a:r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+11%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-20%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6216369"/>
                  </a:ext>
                </a:extLst>
              </a:tr>
            </a:tbl>
          </a:graphicData>
        </a:graphic>
      </p:graphicFrame>
      <p:graphicFrame>
        <p:nvGraphicFramePr>
          <p:cNvPr id="18" name="Tabla 17">
            <a:extLst>
              <a:ext uri="{FF2B5EF4-FFF2-40B4-BE49-F238E27FC236}">
                <a16:creationId xmlns:a16="http://schemas.microsoft.com/office/drawing/2014/main" id="{308D8B2B-F402-45B4-8B2B-23C620AA7A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939616"/>
              </p:ext>
            </p:extLst>
          </p:nvPr>
        </p:nvGraphicFramePr>
        <p:xfrm>
          <a:off x="566056" y="3198943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 A PERSONA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MAYO 2020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MAYO </a:t>
                      </a:r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+80%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1703155"/>
                  </a:ext>
                </a:extLst>
              </a:tr>
            </a:tbl>
          </a:graphicData>
        </a:graphic>
      </p:graphicFrame>
      <p:graphicFrame>
        <p:nvGraphicFramePr>
          <p:cNvPr id="19" name="Tabla 18">
            <a:extLst>
              <a:ext uri="{FF2B5EF4-FFF2-40B4-BE49-F238E27FC236}">
                <a16:creationId xmlns:a16="http://schemas.microsoft.com/office/drawing/2014/main" id="{F374D1D6-30C3-4E26-B0C0-82A8A9E15B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5806607"/>
              </p:ext>
            </p:extLst>
          </p:nvPr>
        </p:nvGraphicFramePr>
        <p:xfrm>
          <a:off x="557351" y="4212403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 A NEGOCIO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MAYO 2020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MAYO </a:t>
                      </a:r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 MANTUVO EL RESULTADO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6945887"/>
                  </a:ext>
                </a:extLst>
              </a:tr>
            </a:tbl>
          </a:graphicData>
        </a:graphic>
      </p:graphicFrame>
      <p:graphicFrame>
        <p:nvGraphicFramePr>
          <p:cNvPr id="20" name="Tabla 19">
            <a:extLst>
              <a:ext uri="{FF2B5EF4-FFF2-40B4-BE49-F238E27FC236}">
                <a16:creationId xmlns:a16="http://schemas.microsoft.com/office/drawing/2014/main" id="{24F377D2-2BAB-4D64-A2E2-619310A5FB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6898124"/>
              </p:ext>
            </p:extLst>
          </p:nvPr>
        </p:nvGraphicFramePr>
        <p:xfrm>
          <a:off x="566056" y="5225863"/>
          <a:ext cx="7689668" cy="8003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 DE VEHÍCULO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MAYO 2020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MAYO </a:t>
                      </a:r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-69%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6252426"/>
                  </a:ext>
                </a:extLst>
              </a:tr>
            </a:tbl>
          </a:graphicData>
        </a:graphic>
      </p:graphicFrame>
      <p:sp>
        <p:nvSpPr>
          <p:cNvPr id="12" name="CuadroTexto 11"/>
          <p:cNvSpPr txBox="1"/>
          <p:nvPr/>
        </p:nvSpPr>
        <p:spPr>
          <a:xfrm>
            <a:off x="7420542" y="1759762"/>
            <a:ext cx="8610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AÑO 2021</a:t>
            </a:r>
            <a:endParaRPr lang="es-ES" sz="11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7251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adroTexto 9">
            <a:extLst>
              <a:ext uri="{FF2B5EF4-FFF2-40B4-BE49-F238E27FC236}">
                <a16:creationId xmlns:a16="http://schemas.microsoft.com/office/drawing/2014/main" id="{0636BCF7-5D91-463C-9EDF-913B92F9AC66}"/>
              </a:ext>
            </a:extLst>
          </p:cNvPr>
          <p:cNvSpPr txBox="1"/>
          <p:nvPr/>
        </p:nvSpPr>
        <p:spPr>
          <a:xfrm>
            <a:off x="1733006" y="433948"/>
            <a:ext cx="56701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rgbClr val="FF0000"/>
                </a:solidFill>
                <a:latin typeface="Arial Narrow" panose="020B0606020202030204" pitchFamily="34" charset="0"/>
              </a:rPr>
              <a:t>SECRETARIA DE SEGURIDAD Y JUSTICIA DE PROXIMIDAD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B8482E01-F512-4E5F-82ED-9494F8862F1E}"/>
              </a:ext>
            </a:extLst>
          </p:cNvPr>
          <p:cNvSpPr txBox="1"/>
          <p:nvPr/>
        </p:nvSpPr>
        <p:spPr>
          <a:xfrm>
            <a:off x="7340360" y="6596390"/>
            <a:ext cx="181331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/>
              <a:t>FUENTE:FGJ Y C4 ESCOBEDO</a:t>
            </a:r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A962E99E-D89C-488A-AA85-2C558ACB641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0158" y="69778"/>
            <a:ext cx="991060" cy="991060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9FF92080-DAAC-4D49-9D47-586AA42D0C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736" y="141166"/>
            <a:ext cx="919672" cy="919672"/>
          </a:xfrm>
          <a:prstGeom prst="rect">
            <a:avLst/>
          </a:prstGeom>
        </p:spPr>
      </p:pic>
      <p:sp>
        <p:nvSpPr>
          <p:cNvPr id="17" name="CuadroTexto 16">
            <a:extLst>
              <a:ext uri="{FF2B5EF4-FFF2-40B4-BE49-F238E27FC236}">
                <a16:creationId xmlns:a16="http://schemas.microsoft.com/office/drawing/2014/main" id="{67932EA2-BE2D-410D-9077-6D6D5B9B8D54}"/>
              </a:ext>
            </a:extLst>
          </p:cNvPr>
          <p:cNvSpPr txBox="1"/>
          <p:nvPr/>
        </p:nvSpPr>
        <p:spPr>
          <a:xfrm>
            <a:off x="797192" y="1341007"/>
            <a:ext cx="6749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>
                <a:latin typeface="Arial Narrow" panose="020B0606020202030204" pitchFamily="34" charset="0"/>
              </a:rPr>
              <a:t>COMPARATIVO </a:t>
            </a:r>
            <a:r>
              <a:rPr lang="es-MX" b="1" dirty="0" smtClean="0">
                <a:latin typeface="Arial Narrow" panose="020B0606020202030204" pitchFamily="34" charset="0"/>
              </a:rPr>
              <a:t>MAYO 2021 DELITOS </a:t>
            </a:r>
            <a:r>
              <a:rPr lang="es-MX" b="1" dirty="0">
                <a:latin typeface="Arial Narrow" panose="020B0606020202030204" pitchFamily="34" charset="0"/>
              </a:rPr>
              <a:t>SOCIALES</a:t>
            </a:r>
          </a:p>
        </p:txBody>
      </p:sp>
      <p:graphicFrame>
        <p:nvGraphicFramePr>
          <p:cNvPr id="11" name="Tabla 10">
            <a:extLst>
              <a:ext uri="{FF2B5EF4-FFF2-40B4-BE49-F238E27FC236}">
                <a16:creationId xmlns:a16="http://schemas.microsoft.com/office/drawing/2014/main" id="{1971BFD2-075E-4408-9A93-ABECA5E842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4225843"/>
              </p:ext>
            </p:extLst>
          </p:nvPr>
        </p:nvGraphicFramePr>
        <p:xfrm>
          <a:off x="566056" y="2081740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VIOLENCIA FAMILIAR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MAYO</a:t>
                      </a:r>
                      <a:r>
                        <a:rPr lang="es-MX" sz="10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2020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MAYO</a:t>
                      </a:r>
                      <a:r>
                        <a:rPr lang="es-MX" sz="10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+67%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369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+62%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62388"/>
                  </a:ext>
                </a:extLst>
              </a:tr>
            </a:tbl>
          </a:graphicData>
        </a:graphic>
      </p:graphicFrame>
      <p:graphicFrame>
        <p:nvGraphicFramePr>
          <p:cNvPr id="18" name="Tabla 17">
            <a:extLst>
              <a:ext uri="{FF2B5EF4-FFF2-40B4-BE49-F238E27FC236}">
                <a16:creationId xmlns:a16="http://schemas.microsoft.com/office/drawing/2014/main" id="{308D8B2B-F402-45B4-8B2B-23C620AA7A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875434"/>
              </p:ext>
            </p:extLst>
          </p:nvPr>
        </p:nvGraphicFramePr>
        <p:xfrm>
          <a:off x="557350" y="3131680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LESIONES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MAYO</a:t>
                      </a:r>
                      <a:r>
                        <a:rPr lang="es-MX" sz="10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2020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MAYO</a:t>
                      </a:r>
                      <a:r>
                        <a:rPr lang="es-MX" sz="10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+163%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+29%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8847433"/>
                  </a:ext>
                </a:extLst>
              </a:tr>
            </a:tbl>
          </a:graphicData>
        </a:graphic>
      </p:graphicFrame>
      <p:graphicFrame>
        <p:nvGraphicFramePr>
          <p:cNvPr id="19" name="Tabla 18">
            <a:extLst>
              <a:ext uri="{FF2B5EF4-FFF2-40B4-BE49-F238E27FC236}">
                <a16:creationId xmlns:a16="http://schemas.microsoft.com/office/drawing/2014/main" id="{F374D1D6-30C3-4E26-B0C0-82A8A9E15B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2597249"/>
              </p:ext>
            </p:extLst>
          </p:nvPr>
        </p:nvGraphicFramePr>
        <p:xfrm>
          <a:off x="557351" y="4242845"/>
          <a:ext cx="7689668" cy="8751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VIOLACIONES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MAYO</a:t>
                      </a:r>
                      <a:r>
                        <a:rPr lang="es-MX" sz="10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2020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MAYO</a:t>
                      </a:r>
                      <a:r>
                        <a:rPr lang="es-MX" sz="10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5186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+50%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+100%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5466689"/>
                  </a:ext>
                </a:extLst>
              </a:tr>
            </a:tbl>
          </a:graphicData>
        </a:graphic>
      </p:graphicFrame>
      <p:graphicFrame>
        <p:nvGraphicFramePr>
          <p:cNvPr id="20" name="Tabla 19">
            <a:extLst>
              <a:ext uri="{FF2B5EF4-FFF2-40B4-BE49-F238E27FC236}">
                <a16:creationId xmlns:a16="http://schemas.microsoft.com/office/drawing/2014/main" id="{24F377D2-2BAB-4D64-A2E2-619310A5FB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0474919"/>
              </p:ext>
            </p:extLst>
          </p:nvPr>
        </p:nvGraphicFramePr>
        <p:xfrm>
          <a:off x="566056" y="5265014"/>
          <a:ext cx="7689668" cy="8766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HOMICIDIO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MAYO</a:t>
                      </a:r>
                      <a:r>
                        <a:rPr lang="es-MX" sz="10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2020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MAYO</a:t>
                      </a:r>
                      <a:r>
                        <a:rPr lang="es-MX" sz="10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+600%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+600%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8246507"/>
                  </a:ext>
                </a:extLst>
              </a:tr>
            </a:tbl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7420542" y="1759762"/>
            <a:ext cx="8610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AÑO 2021</a:t>
            </a:r>
            <a:endParaRPr lang="es-ES" sz="11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7134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958438" y="1029333"/>
            <a:ext cx="54694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latin typeface="Arial Black" pitchFamily="34" charset="0"/>
              </a:rPr>
              <a:t>DIRECCIÓN DE PREVENCIÓN SOCIAL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00000000-0008-0000-0000-000005000000}"/>
              </a:ext>
            </a:extLst>
          </p:cNvPr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5812" l="2929" r="9874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5247" y="267911"/>
            <a:ext cx="863485" cy="113075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/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7207" y="326783"/>
            <a:ext cx="1143841" cy="1071882"/>
          </a:xfrm>
          <a:prstGeom prst="rect">
            <a:avLst/>
          </a:prstGeom>
        </p:spPr>
      </p:pic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6064271"/>
              </p:ext>
            </p:extLst>
          </p:nvPr>
        </p:nvGraphicFramePr>
        <p:xfrm>
          <a:off x="502275" y="2047740"/>
          <a:ext cx="8306457" cy="3957866"/>
        </p:xfrm>
        <a:graphic>
          <a:graphicData uri="http://schemas.openxmlformats.org/drawingml/2006/table">
            <a:tbl>
              <a:tblPr>
                <a:tableStyleId>{E929F9F4-4A8F-4326-A1B4-22849713DDAB}</a:tableStyleId>
              </a:tblPr>
              <a:tblGrid>
                <a:gridCol w="254731">
                  <a:extLst>
                    <a:ext uri="{9D8B030D-6E8A-4147-A177-3AD203B41FA5}">
                      <a16:colId xmlns:a16="http://schemas.microsoft.com/office/drawing/2014/main" val="3469284488"/>
                    </a:ext>
                  </a:extLst>
                </a:gridCol>
                <a:gridCol w="5703767">
                  <a:extLst>
                    <a:ext uri="{9D8B030D-6E8A-4147-A177-3AD203B41FA5}">
                      <a16:colId xmlns:a16="http://schemas.microsoft.com/office/drawing/2014/main" val="1294280632"/>
                    </a:ext>
                  </a:extLst>
                </a:gridCol>
                <a:gridCol w="2347959">
                  <a:extLst>
                    <a:ext uri="{9D8B030D-6E8A-4147-A177-3AD203B41FA5}">
                      <a16:colId xmlns:a16="http://schemas.microsoft.com/office/drawing/2014/main" val="3090077340"/>
                    </a:ext>
                  </a:extLst>
                </a:gridCol>
              </a:tblGrid>
              <a:tr h="337651">
                <a:tc>
                  <a:txBody>
                    <a:bodyPr/>
                    <a:lstStyle/>
                    <a:p>
                      <a:pPr algn="ctr" fontAlgn="b"/>
                      <a:endParaRPr lang="es-ES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ES" sz="14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ACUMULADO DE PERSONAS ATENDIDAS </a:t>
                      </a:r>
                      <a:r>
                        <a:rPr lang="es-ES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MAYO </a:t>
                      </a:r>
                      <a:r>
                        <a:rPr lang="es-ES" sz="14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  <a:endParaRPr lang="es-ES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739199"/>
                  </a:ext>
                </a:extLst>
              </a:tr>
              <a:tr h="531167">
                <a:tc>
                  <a:txBody>
                    <a:bodyPr/>
                    <a:lstStyle/>
                    <a:p>
                      <a:pPr algn="ctr" fontAlgn="ctr"/>
                      <a:endParaRPr lang="es-ES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 DEL PROGRAMA</a:t>
                      </a:r>
                      <a:endParaRPr lang="es-ES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PERSONAS ATENDIDAS </a:t>
                      </a:r>
                      <a:r>
                        <a:rPr lang="es-ES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MAYO </a:t>
                      </a:r>
                      <a:r>
                        <a:rPr lang="es-ES" sz="14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  <a:endParaRPr lang="es-ES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74940106"/>
                  </a:ext>
                </a:extLst>
              </a:tr>
              <a:tr h="19315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ATENCION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MODULO </a:t>
                      </a:r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UNAVI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22925159"/>
                  </a:ext>
                </a:extLst>
              </a:tr>
              <a:tr h="19315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ATENCION</a:t>
                      </a:r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EN CENTRO DE PROXIMIDAD EN </a:t>
                      </a:r>
                      <a:r>
                        <a:rPr lang="es-MX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CAIPA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18521484"/>
                  </a:ext>
                </a:extLst>
              </a:tr>
              <a:tr h="19315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PROTOCOLO DE VIOLENCIA FAMILIAR DISPOSITIVOS "SMART </a:t>
                      </a:r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WATCH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"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81659337"/>
                  </a:ext>
                </a:extLst>
              </a:tr>
              <a:tr h="19315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JUVENTUD PROXPOL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45066835"/>
                  </a:ext>
                </a:extLst>
              </a:tr>
              <a:tr h="19315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DEPORTE SOCIAL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741811"/>
                  </a:ext>
                </a:extLst>
              </a:tr>
              <a:tr h="19315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JUNTAS DE PADRES DE FAMILIA DE JUVENTUD PROXPOL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21042254"/>
                  </a:ext>
                </a:extLst>
              </a:tr>
              <a:tr h="19315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LABOR SOCIAL (ENTREGA DE CAFÉ Y PAN A PERSONAS VULNERABLES)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96762725"/>
                  </a:ext>
                </a:extLst>
              </a:tr>
              <a:tr h="339947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PROGRAMA DESEGUIMIENTO A REINCIDENCIAS DE VIOLENCIA FAMILIAR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71814657"/>
                  </a:ext>
                </a:extLst>
              </a:tr>
              <a:tr h="19315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VISITAS A JOVENES EN RIESGO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60089483"/>
                  </a:ext>
                </a:extLst>
              </a:tr>
              <a:tr h="19315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JUNTAS DE COMITES COMUNITARIOS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1973476"/>
                  </a:ext>
                </a:extLst>
              </a:tr>
              <a:tr h="19315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OPERATIVO PREVENCION SITUACIONAL (ENTREGA DE TRIPTICOS)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9383367"/>
                  </a:ext>
                </a:extLst>
              </a:tr>
              <a:tr h="19315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RECUPERACION DE ESPACIOS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33877001"/>
                  </a:ext>
                </a:extLst>
              </a:tr>
              <a:tr h="19315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PAZ ESCOLAR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13000205"/>
                  </a:ext>
                </a:extLst>
              </a:tr>
              <a:tr h="19315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INDENTIFICACION DE PANDILLAS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59247650"/>
                  </a:ext>
                </a:extLst>
              </a:tr>
              <a:tr h="219932">
                <a:tc>
                  <a:txBody>
                    <a:bodyPr/>
                    <a:lstStyle/>
                    <a:p>
                      <a:pPr algn="ctr" fontAlgn="b"/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1748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660077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016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/>
          <p:cNvSpPr txBox="1"/>
          <p:nvPr/>
        </p:nvSpPr>
        <p:spPr>
          <a:xfrm>
            <a:off x="504666" y="1244183"/>
            <a:ext cx="833953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"/>
            <a:r>
              <a:rPr lang="es-MX" b="1" dirty="0">
                <a:latin typeface="Arial Black" panose="020B0A04020102020204" pitchFamily="34" charset="0"/>
              </a:rPr>
              <a:t>SECRETARIA DE SEGURIDAD CIUDADANA Y JUSTICIA </a:t>
            </a:r>
            <a:r>
              <a:rPr lang="es-MX" b="1" dirty="0" smtClean="0">
                <a:latin typeface="Arial Black" panose="020B0A04020102020204" pitchFamily="34" charset="0"/>
              </a:rPr>
              <a:t>CÍVICA</a:t>
            </a:r>
          </a:p>
          <a:p>
            <a:pPr algn="ctr" fontAlgn="b"/>
            <a:endParaRPr lang="es-MX" b="1" dirty="0">
              <a:latin typeface="Arial Black" panose="020B0A04020102020204" pitchFamily="34" charset="0"/>
            </a:endParaRPr>
          </a:p>
          <a:p>
            <a:pPr algn="ctr" fontAlgn="b"/>
            <a:r>
              <a:rPr lang="es-MX" b="1" dirty="0">
                <a:latin typeface="Arial Black" panose="020B0A04020102020204" pitchFamily="34" charset="0"/>
              </a:rPr>
              <a:t>DIVISIÓN DE TRÁNSITO Y </a:t>
            </a:r>
            <a:r>
              <a:rPr lang="es-MX" b="1" dirty="0" smtClean="0">
                <a:latin typeface="Arial Black" panose="020B0A04020102020204" pitchFamily="34" charset="0"/>
              </a:rPr>
              <a:t>VIALIDAD</a:t>
            </a:r>
          </a:p>
          <a:p>
            <a:pPr algn="ctr" fontAlgn="b"/>
            <a:endParaRPr lang="es-MX" b="1" dirty="0">
              <a:latin typeface="Arial Black" panose="020B0A04020102020204" pitchFamily="34" charset="0"/>
            </a:endParaRPr>
          </a:p>
          <a:p>
            <a:pPr algn="ctr" fontAlgn="b"/>
            <a:r>
              <a:rPr lang="es-MX" b="1" dirty="0">
                <a:latin typeface="Arial Black" panose="020B0A04020102020204" pitchFamily="34" charset="0"/>
              </a:rPr>
              <a:t>GRAL. ESCOBEDO N. L. </a:t>
            </a:r>
            <a:endParaRPr lang="es-MX" b="1" dirty="0" smtClean="0">
              <a:latin typeface="Arial Black" panose="020B0A04020102020204" pitchFamily="34" charset="0"/>
            </a:endParaRPr>
          </a:p>
          <a:p>
            <a:pPr algn="ctr" fontAlgn="b"/>
            <a:endParaRPr lang="es-MX" b="1" dirty="0">
              <a:latin typeface="Arial Black" panose="020B0A04020102020204" pitchFamily="34" charset="0"/>
            </a:endParaRPr>
          </a:p>
          <a:p>
            <a:pPr algn="ctr" fontAlgn="b"/>
            <a:r>
              <a:rPr lang="es-MX" dirty="0" smtClean="0">
                <a:latin typeface="Arial Black" panose="020B0A04020102020204" pitchFamily="34" charset="0"/>
              </a:rPr>
              <a:t>FACTORES MAYO 2021</a:t>
            </a:r>
          </a:p>
          <a:p>
            <a:pPr fontAlgn="b"/>
            <a:r>
              <a:rPr lang="es-MX" b="1" dirty="0" smtClean="0"/>
              <a:t>                                                   FACTOR</a:t>
            </a:r>
            <a:r>
              <a:rPr lang="es-MX" dirty="0" smtClean="0"/>
              <a:t>                                              </a:t>
            </a:r>
            <a:r>
              <a:rPr lang="es-MX" b="1" dirty="0" smtClean="0"/>
              <a:t>MAYO 2021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00000000-0008-0000-0000-000005000000}"/>
              </a:ext>
            </a:extLst>
          </p:cNvPr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5812" l="2929" r="9874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1135" y="113429"/>
            <a:ext cx="863485" cy="113075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/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886" y="172301"/>
            <a:ext cx="1143841" cy="1071882"/>
          </a:xfrm>
          <a:prstGeom prst="rect">
            <a:avLst/>
          </a:prstGeom>
        </p:spPr>
      </p:pic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0088990"/>
              </p:ext>
            </p:extLst>
          </p:nvPr>
        </p:nvGraphicFramePr>
        <p:xfrm>
          <a:off x="1042933" y="3791047"/>
          <a:ext cx="7058134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9626">
                  <a:extLst>
                    <a:ext uri="{9D8B030D-6E8A-4147-A177-3AD203B41FA5}">
                      <a16:colId xmlns:a16="http://schemas.microsoft.com/office/drawing/2014/main" val="2644608014"/>
                    </a:ext>
                  </a:extLst>
                </a:gridCol>
                <a:gridCol w="4480851">
                  <a:extLst>
                    <a:ext uri="{9D8B030D-6E8A-4147-A177-3AD203B41FA5}">
                      <a16:colId xmlns:a16="http://schemas.microsoft.com/office/drawing/2014/main" val="2395787127"/>
                    </a:ext>
                  </a:extLst>
                </a:gridCol>
                <a:gridCol w="2147657">
                  <a:extLst>
                    <a:ext uri="{9D8B030D-6E8A-4147-A177-3AD203B41FA5}">
                      <a16:colId xmlns:a16="http://schemas.microsoft.com/office/drawing/2014/main" val="1579520092"/>
                    </a:ext>
                  </a:extLst>
                </a:gridCol>
              </a:tblGrid>
              <a:tr h="147829">
                <a:tc>
                  <a:txBody>
                    <a:bodyPr/>
                    <a:lstStyle/>
                    <a:p>
                      <a:r>
                        <a:rPr lang="es-MX" b="0" dirty="0" smtClean="0">
                          <a:solidFill>
                            <a:sysClr val="windowText" lastClr="000000"/>
                          </a:solidFill>
                        </a:rPr>
                        <a:t>1.-</a:t>
                      </a:r>
                      <a:endParaRPr lang="es-MX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b="0" dirty="0" smtClean="0">
                          <a:solidFill>
                            <a:sysClr val="windowText" lastClr="000000"/>
                          </a:solidFill>
                        </a:rPr>
                        <a:t>PARTICIPAR</a:t>
                      </a:r>
                      <a:r>
                        <a:rPr lang="es-MX" b="0" baseline="0" dirty="0" smtClean="0">
                          <a:solidFill>
                            <a:sysClr val="windowText" lastClr="000000"/>
                          </a:solidFill>
                        </a:rPr>
                        <a:t> EN UN HECHO DE TRÁNSITO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0" dirty="0" smtClean="0">
                          <a:solidFill>
                            <a:sysClr val="windowText" lastClr="000000"/>
                          </a:solidFill>
                        </a:rPr>
                        <a:t>257</a:t>
                      </a:r>
                      <a:endParaRPr lang="es-MX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2708057"/>
                  </a:ext>
                </a:extLst>
              </a:tr>
              <a:tr h="147829">
                <a:tc>
                  <a:txBody>
                    <a:bodyPr/>
                    <a:lstStyle/>
                    <a:p>
                      <a:r>
                        <a:rPr lang="es-MX" dirty="0" smtClean="0">
                          <a:solidFill>
                            <a:sysClr val="windowText" lastClr="000000"/>
                          </a:solidFill>
                        </a:rPr>
                        <a:t>2.-</a:t>
                      </a:r>
                      <a:endParaRPr lang="es-MX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>
                          <a:solidFill>
                            <a:sysClr val="windowText" lastClr="000000"/>
                          </a:solidFill>
                        </a:rPr>
                        <a:t>MANEJAR SIN LICENCIA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0" dirty="0" smtClean="0">
                          <a:solidFill>
                            <a:sysClr val="windowText" lastClr="000000"/>
                          </a:solidFill>
                        </a:rPr>
                        <a:t>63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7630883"/>
                  </a:ext>
                </a:extLst>
              </a:tr>
              <a:tr h="147829">
                <a:tc>
                  <a:txBody>
                    <a:bodyPr/>
                    <a:lstStyle/>
                    <a:p>
                      <a:r>
                        <a:rPr lang="es-MX" dirty="0" smtClean="0">
                          <a:solidFill>
                            <a:sysClr val="windowText" lastClr="000000"/>
                          </a:solidFill>
                        </a:rPr>
                        <a:t>3.-</a:t>
                      </a:r>
                      <a:endParaRPr lang="es-MX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b="0" dirty="0" smtClean="0">
                          <a:solidFill>
                            <a:sysClr val="windowText" lastClr="000000"/>
                          </a:solidFill>
                        </a:rPr>
                        <a:t>ESTACIONARSE</a:t>
                      </a:r>
                      <a:r>
                        <a:rPr lang="es-MX" b="0" baseline="0" dirty="0" smtClean="0">
                          <a:solidFill>
                            <a:sysClr val="windowText" lastClr="000000"/>
                          </a:solidFill>
                        </a:rPr>
                        <a:t> EN LUGAR PROHIBIDO</a:t>
                      </a:r>
                      <a:endParaRPr lang="es-MX" b="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0" dirty="0" smtClean="0">
                          <a:solidFill>
                            <a:sysClr val="windowText" lastClr="000000"/>
                          </a:solidFill>
                        </a:rPr>
                        <a:t>49</a:t>
                      </a:r>
                      <a:endParaRPr lang="es-MX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2059510"/>
                  </a:ext>
                </a:extLst>
              </a:tr>
              <a:tr h="147829">
                <a:tc>
                  <a:txBody>
                    <a:bodyPr/>
                    <a:lstStyle/>
                    <a:p>
                      <a:r>
                        <a:rPr lang="es-MX" dirty="0" smtClean="0">
                          <a:solidFill>
                            <a:sysClr val="windowText" lastClr="000000"/>
                          </a:solidFill>
                        </a:rPr>
                        <a:t>4.-</a:t>
                      </a:r>
                      <a:endParaRPr lang="es-MX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>
                          <a:solidFill>
                            <a:sysClr val="windowText" lastClr="000000"/>
                          </a:solidFill>
                        </a:rPr>
                        <a:t>NO PORTAR TARJETA</a:t>
                      </a:r>
                      <a:r>
                        <a:rPr lang="es-MX" baseline="0" dirty="0" smtClean="0">
                          <a:solidFill>
                            <a:sysClr val="windowText" lastClr="000000"/>
                          </a:solidFill>
                        </a:rPr>
                        <a:t> DE CIRCULACIÓN</a:t>
                      </a:r>
                      <a:endParaRPr lang="es-MX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0" dirty="0" smtClean="0">
                          <a:solidFill>
                            <a:sysClr val="windowText" lastClr="000000"/>
                          </a:solidFill>
                        </a:rPr>
                        <a:t>33</a:t>
                      </a:r>
                      <a:endParaRPr lang="es-MX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75483827"/>
                  </a:ext>
                </a:extLst>
              </a:tr>
              <a:tr h="147829">
                <a:tc>
                  <a:txBody>
                    <a:bodyPr/>
                    <a:lstStyle/>
                    <a:p>
                      <a:r>
                        <a:rPr lang="es-MX" dirty="0" smtClean="0">
                          <a:solidFill>
                            <a:sysClr val="windowText" lastClr="000000"/>
                          </a:solidFill>
                        </a:rPr>
                        <a:t>5.-</a:t>
                      </a:r>
                      <a:endParaRPr lang="es-MX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>
                          <a:solidFill>
                            <a:sysClr val="windowText" lastClr="000000"/>
                          </a:solidFill>
                        </a:rPr>
                        <a:t>EXCEDER EL LÍMITE</a:t>
                      </a:r>
                      <a:r>
                        <a:rPr lang="es-MX" baseline="0" dirty="0" smtClean="0">
                          <a:solidFill>
                            <a:sysClr val="windowText" lastClr="000000"/>
                          </a:solidFill>
                        </a:rPr>
                        <a:t> DE VELOCIDAD</a:t>
                      </a:r>
                      <a:endParaRPr lang="es-MX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0" dirty="0" smtClean="0">
                          <a:solidFill>
                            <a:sysClr val="windowText" lastClr="000000"/>
                          </a:solidFill>
                        </a:rPr>
                        <a:t>31</a:t>
                      </a:r>
                      <a:endParaRPr lang="es-MX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8736651"/>
                  </a:ext>
                </a:extLst>
              </a:tr>
              <a:tr h="147829">
                <a:tc>
                  <a:txBody>
                    <a:bodyPr/>
                    <a:lstStyle/>
                    <a:p>
                      <a:r>
                        <a:rPr lang="es-MX" dirty="0" smtClean="0">
                          <a:solidFill>
                            <a:sysClr val="windowText" lastClr="000000"/>
                          </a:solidFill>
                        </a:rPr>
                        <a:t>6.-</a:t>
                      </a:r>
                      <a:endParaRPr lang="es-E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>
                          <a:solidFill>
                            <a:sysClr val="windowText" lastClr="000000"/>
                          </a:solidFill>
                        </a:rPr>
                        <a:t>NO GUARDAR</a:t>
                      </a:r>
                      <a:r>
                        <a:rPr lang="es-MX" baseline="0" dirty="0" smtClean="0">
                          <a:solidFill>
                            <a:sysClr val="windowText" lastClr="000000"/>
                          </a:solidFill>
                        </a:rPr>
                        <a:t> DISTANCIA</a:t>
                      </a:r>
                      <a:endParaRPr lang="es-MX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solidFill>
                            <a:sysClr val="windowText" lastClr="000000"/>
                          </a:solidFill>
                        </a:rPr>
                        <a:t>31</a:t>
                      </a:r>
                      <a:endParaRPr lang="es-E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67469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1439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ción">
  <a:themeElements>
    <a:clrScheme name="Retrospección">
      <a:dk1>
        <a:srgbClr val="000000"/>
      </a:dk1>
      <a:lt1>
        <a:srgbClr val="FFFFFF"/>
      </a:lt1>
      <a:dk2>
        <a:srgbClr val="46464A"/>
      </a:dk2>
      <a:lt2>
        <a:srgbClr val="D1D9E1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Retrospecció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BAB94BD4-5D6D-4148-AB57-A4CCF1FD4E0C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668</TotalTime>
  <Words>390</Words>
  <Application>Microsoft Office PowerPoint</Application>
  <PresentationFormat>Presentación en pantalla (4:3)</PresentationFormat>
  <Paragraphs>186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0" baseType="lpstr">
      <vt:lpstr>Arial</vt:lpstr>
      <vt:lpstr>Arial Black</vt:lpstr>
      <vt:lpstr>Arial Narrow</vt:lpstr>
      <vt:lpstr>Calibri</vt:lpstr>
      <vt:lpstr>Calibri Light</vt:lpstr>
      <vt:lpstr>Retrospección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EDUARDO AGUILAR</dc:creator>
  <cp:lastModifiedBy>Usuario de Windows</cp:lastModifiedBy>
  <cp:revision>387</cp:revision>
  <dcterms:created xsi:type="dcterms:W3CDTF">2019-08-23T21:31:08Z</dcterms:created>
  <dcterms:modified xsi:type="dcterms:W3CDTF">2021-06-17T16:25:12Z</dcterms:modified>
</cp:coreProperties>
</file>