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6"/>
  </p:notesMasterIdLst>
  <p:sldIdLst>
    <p:sldId id="257" r:id="rId2"/>
    <p:sldId id="258" r:id="rId3"/>
    <p:sldId id="261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929F9F4-4A8F-4326-A1B4-22849713DDAB}" styleName="Estilo oscuro 1 - Énfasis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833" autoAdjust="0"/>
  </p:normalViewPr>
  <p:slideViewPr>
    <p:cSldViewPr snapToGrid="0">
      <p:cViewPr varScale="1">
        <p:scale>
          <a:sx n="72" d="100"/>
          <a:sy n="72" d="100"/>
        </p:scale>
        <p:origin x="72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68000-E4C2-4BF3-96C8-7E5EF6A27CF2}" type="datetimeFigureOut">
              <a:rPr lang="es-ES" smtClean="0"/>
              <a:t>19/07/2021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1D97A-4515-4264-A54E-AC4CE9FDAE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5803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18727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753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8348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423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24656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19/07/2021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9706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19/07/2021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491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19/07/2021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99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19/07/2021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10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28ABC6E-E966-441D-9CC7-2DD30DE4D3A3}" type="datetimeFigureOut">
              <a:rPr lang="es-MX" smtClean="0"/>
              <a:t>19/07/2021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0198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19/07/2021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889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28ABC6E-E966-441D-9CC7-2DD30DE4D3A3}" type="datetimeFigureOut">
              <a:rPr lang="es-MX" smtClean="0"/>
              <a:t>19/07/2021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630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812185" y="1365388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JUNIO </a:t>
            </a:r>
            <a:r>
              <a:rPr lang="es-MX" b="1" dirty="0" smtClean="0">
                <a:latin typeface="Arial Narrow" panose="020B0606020202030204" pitchFamily="34" charset="0"/>
              </a:rPr>
              <a:t>2021 DELITOS </a:t>
            </a:r>
            <a:r>
              <a:rPr lang="es-MX" b="1" dirty="0">
                <a:latin typeface="Arial Narrow" panose="020B0606020202030204" pitchFamily="34" charset="0"/>
              </a:rPr>
              <a:t>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graphicFrame>
        <p:nvGraphicFramePr>
          <p:cNvPr id="17" name="Tabla 16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009357"/>
              </p:ext>
            </p:extLst>
          </p:nvPr>
        </p:nvGraphicFramePr>
        <p:xfrm>
          <a:off x="566056" y="2185483"/>
          <a:ext cx="7689668" cy="8269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366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JUNIO 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JUNIO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-62%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-65%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216369"/>
                  </a:ext>
                </a:extLst>
              </a:tr>
            </a:tbl>
          </a:graphicData>
        </a:graphic>
      </p:graphicFrame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62602"/>
              </p:ext>
            </p:extLst>
          </p:nvPr>
        </p:nvGraphicFramePr>
        <p:xfrm>
          <a:off x="566056" y="319894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JUNIO 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JUNIO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 MANTUVO EL RESULTADO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03155"/>
                  </a:ext>
                </a:extLst>
              </a:tr>
            </a:tbl>
          </a:graphicData>
        </a:graphic>
      </p:graphicFrame>
      <p:graphicFrame>
        <p:nvGraphicFramePr>
          <p:cNvPr id="19" name="Tabla 18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313528"/>
              </p:ext>
            </p:extLst>
          </p:nvPr>
        </p:nvGraphicFramePr>
        <p:xfrm>
          <a:off x="557351" y="421240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JUNIO 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JUNIO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945887"/>
                  </a:ext>
                </a:extLst>
              </a:tr>
            </a:tbl>
          </a:graphicData>
        </a:graphic>
      </p:graphicFrame>
      <p:graphicFrame>
        <p:nvGraphicFramePr>
          <p:cNvPr id="20" name="Tabla 19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037540"/>
              </p:ext>
            </p:extLst>
          </p:nvPr>
        </p:nvGraphicFramePr>
        <p:xfrm>
          <a:off x="566056" y="5225863"/>
          <a:ext cx="7689668" cy="9236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33108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JUNIO 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JUNIO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52426"/>
                  </a:ext>
                </a:extLst>
              </a:tr>
            </a:tbl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7420542" y="1759762"/>
            <a:ext cx="861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2021</a:t>
            </a:r>
            <a:endParaRPr lang="es-E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25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797192" y="1341007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JUNI</a:t>
            </a:r>
            <a:r>
              <a:rPr lang="es-MX" b="1" dirty="0" smtClean="0">
                <a:latin typeface="Arial Narrow" panose="020B0606020202030204" pitchFamily="34" charset="0"/>
              </a:rPr>
              <a:t>O </a:t>
            </a:r>
            <a:r>
              <a:rPr lang="es-MX" b="1" dirty="0" smtClean="0">
                <a:latin typeface="Arial Narrow" panose="020B0606020202030204" pitchFamily="34" charset="0"/>
              </a:rPr>
              <a:t>2021 DELITOS </a:t>
            </a:r>
            <a:r>
              <a:rPr lang="es-MX" b="1" dirty="0">
                <a:latin typeface="Arial Narrow" panose="020B0606020202030204" pitchFamily="34" charset="0"/>
              </a:rPr>
              <a:t>SOCIALES</a:t>
            </a: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839944"/>
              </p:ext>
            </p:extLst>
          </p:nvPr>
        </p:nvGraphicFramePr>
        <p:xfrm>
          <a:off x="566056" y="2081740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JUNIO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JUNIO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+16%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487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2388"/>
                  </a:ext>
                </a:extLst>
              </a:tr>
            </a:tbl>
          </a:graphicData>
        </a:graphic>
      </p:graphicFrame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37058"/>
              </p:ext>
            </p:extLst>
          </p:nvPr>
        </p:nvGraphicFramePr>
        <p:xfrm>
          <a:off x="557350" y="3131680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JUNIO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JUNIO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847433"/>
                  </a:ext>
                </a:extLst>
              </a:tr>
            </a:tbl>
          </a:graphicData>
        </a:graphic>
      </p:graphicFrame>
      <p:graphicFrame>
        <p:nvGraphicFramePr>
          <p:cNvPr id="19" name="Tabla 18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201389"/>
              </p:ext>
            </p:extLst>
          </p:nvPr>
        </p:nvGraphicFramePr>
        <p:xfrm>
          <a:off x="557351" y="4242845"/>
          <a:ext cx="7689668" cy="8751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JUNIO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JUNIO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518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</a:t>
                      </a:r>
                      <a:r>
                        <a:rPr lang="es-MX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MANTUVO EL  RESULTADO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466689"/>
                  </a:ext>
                </a:extLst>
              </a:tr>
            </a:tbl>
          </a:graphicData>
        </a:graphic>
      </p:graphicFrame>
      <p:graphicFrame>
        <p:nvGraphicFramePr>
          <p:cNvPr id="20" name="Tabla 19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180596"/>
              </p:ext>
            </p:extLst>
          </p:nvPr>
        </p:nvGraphicFramePr>
        <p:xfrm>
          <a:off x="566056" y="5265014"/>
          <a:ext cx="7689668" cy="87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JUNIO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2020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JUNIO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+60%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+60%</a:t>
                      </a:r>
                      <a:endParaRPr lang="es-MX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246507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7420542" y="1759762"/>
            <a:ext cx="861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2021</a:t>
            </a:r>
            <a:endParaRPr lang="es-E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13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958438" y="1029333"/>
            <a:ext cx="5469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rial Black" pitchFamily="34" charset="0"/>
              </a:rPr>
              <a:t>DIRECCIÓN DE PREVENCIÓN SOCIAL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5812" l="2929" r="9874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247" y="267911"/>
            <a:ext cx="863485" cy="1130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207" y="326783"/>
            <a:ext cx="1143841" cy="1071882"/>
          </a:xfrm>
          <a:prstGeom prst="rect">
            <a:avLst/>
          </a:prstGeom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098045"/>
              </p:ext>
            </p:extLst>
          </p:nvPr>
        </p:nvGraphicFramePr>
        <p:xfrm>
          <a:off x="502275" y="2047740"/>
          <a:ext cx="8306457" cy="3957866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254731">
                  <a:extLst>
                    <a:ext uri="{9D8B030D-6E8A-4147-A177-3AD203B41FA5}">
                      <a16:colId xmlns:a16="http://schemas.microsoft.com/office/drawing/2014/main" val="3469284488"/>
                    </a:ext>
                  </a:extLst>
                </a:gridCol>
                <a:gridCol w="5703767">
                  <a:extLst>
                    <a:ext uri="{9D8B030D-6E8A-4147-A177-3AD203B41FA5}">
                      <a16:colId xmlns:a16="http://schemas.microsoft.com/office/drawing/2014/main" val="1294280632"/>
                    </a:ext>
                  </a:extLst>
                </a:gridCol>
                <a:gridCol w="2347959">
                  <a:extLst>
                    <a:ext uri="{9D8B030D-6E8A-4147-A177-3AD203B41FA5}">
                      <a16:colId xmlns:a16="http://schemas.microsoft.com/office/drawing/2014/main" val="3090077340"/>
                    </a:ext>
                  </a:extLst>
                </a:gridCol>
              </a:tblGrid>
              <a:tr h="337651">
                <a:tc>
                  <a:txBody>
                    <a:bodyPr/>
                    <a:lstStyle/>
                    <a:p>
                      <a:pPr algn="ctr" fontAlgn="b"/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ACUMULADO DE PERSONAS </a:t>
                      </a:r>
                      <a:r>
                        <a:rPr lang="es-E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ATENDIDAS</a:t>
                      </a:r>
                      <a:r>
                        <a:rPr lang="es-ES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JUNI</a:t>
                      </a:r>
                      <a:r>
                        <a:rPr lang="es-E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</a:t>
                      </a:r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739199"/>
                  </a:ext>
                </a:extLst>
              </a:tr>
              <a:tr h="531167">
                <a:tc>
                  <a:txBody>
                    <a:bodyPr/>
                    <a:lstStyle/>
                    <a:p>
                      <a:pPr algn="ctr" fontAlgn="ctr"/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PERSONAS ATENDIDAS </a:t>
                      </a:r>
                      <a:r>
                        <a:rPr lang="es-E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 </a:t>
                      </a:r>
                      <a:r>
                        <a:rPr lang="es-ES" sz="14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es-E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74940106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ATENCION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MODULO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UNAVI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2925159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ATENCION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EN CENTRO DE PROXIMIDAD EN </a:t>
                      </a:r>
                      <a:r>
                        <a:rPr lang="es-MX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CAIPA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8521484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PROTOCOLO DE VIOLENCIA FAMILIAR DISPOSITIVOS "SMART </a:t>
                      </a:r>
                      <a:r>
                        <a:rPr lang="es-E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WATCH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81659337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JUVENTUD PROXPOL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5066835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DEPORTE SOCIAL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41811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JUNTAS DE PADRES DE FAMILIA DE JUVENTUD PROXPOL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1042254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LABOR SOCIAL (ENTREGA DE CAFÉ Y PAN A PERSONAS VULNERABLES)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6762725"/>
                  </a:ext>
                </a:extLst>
              </a:tr>
              <a:tr h="339947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 DESEGUIMIENTO A REINCIDENCIAS DE VIOLENCIA FAMILIAR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71814657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VISITAS A JOVENES EN RIESGO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0089483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JUNTAS DE COMITES COMUNITARIOS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1973476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OPERATIVO PREVENCION SITUACIONAL (ENTREGA DE TRIPTICOS)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383367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RECUPERACION DE ESPACIOS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3877001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PAZ ESCOLAR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13000205"/>
                  </a:ext>
                </a:extLst>
              </a:tr>
              <a:tr h="193152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INDENTIFICACION DE PANDILLAS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59247650"/>
                  </a:ext>
                </a:extLst>
              </a:tr>
              <a:tr h="219932"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5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1596</a:t>
                      </a:r>
                      <a:endParaRPr lang="es-ES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6007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01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504666" y="1244183"/>
            <a:ext cx="83395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SECRETARIA DE SEGURIDAD CIUDADANA Y JUSTICIA </a:t>
            </a:r>
            <a:r>
              <a:rPr lang="es-MX" b="1" dirty="0" smtClean="0">
                <a:latin typeface="Arial Black" panose="020B0A04020102020204" pitchFamily="34" charset="0"/>
              </a:rPr>
              <a:t>CÍVICA</a:t>
            </a: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DIVISIÓN DE TRÁNSITO Y </a:t>
            </a:r>
            <a:r>
              <a:rPr lang="es-MX" b="1" dirty="0" smtClean="0">
                <a:latin typeface="Arial Black" panose="020B0A04020102020204" pitchFamily="34" charset="0"/>
              </a:rPr>
              <a:t>VIALIDAD</a:t>
            </a: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GRAL. ESCOBEDO N. L. </a:t>
            </a:r>
            <a:endParaRPr lang="es-MX" b="1" dirty="0" smtClean="0">
              <a:latin typeface="Arial Black" panose="020B0A04020102020204" pitchFamily="34" charset="0"/>
            </a:endParaRP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dirty="0" smtClean="0">
                <a:latin typeface="Arial Black" panose="020B0A04020102020204" pitchFamily="34" charset="0"/>
              </a:rPr>
              <a:t>FACTORES </a:t>
            </a:r>
            <a:r>
              <a:rPr lang="es-MX" dirty="0" smtClean="0">
                <a:latin typeface="Arial Black" panose="020B0A04020102020204" pitchFamily="34" charset="0"/>
              </a:rPr>
              <a:t>JUNI</a:t>
            </a:r>
            <a:r>
              <a:rPr lang="es-MX" dirty="0" smtClean="0">
                <a:latin typeface="Arial Black" panose="020B0A04020102020204" pitchFamily="34" charset="0"/>
              </a:rPr>
              <a:t>O </a:t>
            </a:r>
            <a:r>
              <a:rPr lang="es-MX" dirty="0" smtClean="0">
                <a:latin typeface="Arial Black" panose="020B0A04020102020204" pitchFamily="34" charset="0"/>
              </a:rPr>
              <a:t>2021</a:t>
            </a:r>
          </a:p>
          <a:p>
            <a:pPr fontAlgn="b"/>
            <a:r>
              <a:rPr lang="es-MX" b="1" dirty="0" smtClean="0"/>
              <a:t>                                                   FACTOR</a:t>
            </a:r>
            <a:r>
              <a:rPr lang="es-MX" dirty="0" smtClean="0"/>
              <a:t>                                              </a:t>
            </a:r>
            <a:r>
              <a:rPr lang="es-MX" b="1" dirty="0" smtClean="0"/>
              <a:t>JUNIO</a:t>
            </a:r>
            <a:r>
              <a:rPr lang="es-MX" b="1" dirty="0" smtClean="0"/>
              <a:t> </a:t>
            </a:r>
            <a:r>
              <a:rPr lang="es-MX" b="1" dirty="0" smtClean="0"/>
              <a:t>2021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5812" l="2929" r="9874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1135" y="113429"/>
            <a:ext cx="863485" cy="1130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886" y="172301"/>
            <a:ext cx="1143841" cy="1071882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765099"/>
              </p:ext>
            </p:extLst>
          </p:nvPr>
        </p:nvGraphicFramePr>
        <p:xfrm>
          <a:off x="1042933" y="3791047"/>
          <a:ext cx="7058134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626">
                  <a:extLst>
                    <a:ext uri="{9D8B030D-6E8A-4147-A177-3AD203B41FA5}">
                      <a16:colId xmlns:a16="http://schemas.microsoft.com/office/drawing/2014/main" val="2644608014"/>
                    </a:ext>
                  </a:extLst>
                </a:gridCol>
                <a:gridCol w="4480851">
                  <a:extLst>
                    <a:ext uri="{9D8B030D-6E8A-4147-A177-3AD203B41FA5}">
                      <a16:colId xmlns:a16="http://schemas.microsoft.com/office/drawing/2014/main" val="2395787127"/>
                    </a:ext>
                  </a:extLst>
                </a:gridCol>
                <a:gridCol w="2147657">
                  <a:extLst>
                    <a:ext uri="{9D8B030D-6E8A-4147-A177-3AD203B41FA5}">
                      <a16:colId xmlns:a16="http://schemas.microsoft.com/office/drawing/2014/main" val="1579520092"/>
                    </a:ext>
                  </a:extLst>
                </a:gridCol>
              </a:tblGrid>
              <a:tr h="147829">
                <a:tc>
                  <a:txBody>
                    <a:bodyPr/>
                    <a:lstStyle/>
                    <a:p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1.-</a:t>
                      </a:r>
                      <a:endParaRPr lang="es-MX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PARTICIPAR</a:t>
                      </a:r>
                      <a:r>
                        <a:rPr lang="es-MX" b="0" baseline="0" dirty="0" smtClean="0">
                          <a:solidFill>
                            <a:sysClr val="windowText" lastClr="000000"/>
                          </a:solidFill>
                        </a:rPr>
                        <a:t> EN UN HECHO DE TRÁNSITO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231</a:t>
                      </a:r>
                      <a:endParaRPr lang="es-MX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2708057"/>
                  </a:ext>
                </a:extLst>
              </a:tr>
              <a:tr h="147829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2.-</a:t>
                      </a:r>
                      <a:endParaRPr lang="es-MX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ESTACIONARSE</a:t>
                      </a:r>
                      <a:r>
                        <a:rPr lang="es-MX" b="0" baseline="0" dirty="0" smtClean="0">
                          <a:solidFill>
                            <a:sysClr val="windowText" lastClr="000000"/>
                          </a:solidFill>
                        </a:rPr>
                        <a:t> EN LUGAR PROHIBIDO</a:t>
                      </a:r>
                      <a:endParaRPr lang="es-MX" b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125</a:t>
                      </a:r>
                      <a:endParaRPr lang="es-MX" b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7630883"/>
                  </a:ext>
                </a:extLst>
              </a:tr>
              <a:tr h="147829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3.-</a:t>
                      </a:r>
                      <a:endParaRPr lang="es-MX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MANEJAR</a:t>
                      </a:r>
                      <a:r>
                        <a:rPr lang="es-MX" b="0" baseline="0" dirty="0" smtClean="0">
                          <a:solidFill>
                            <a:sysClr val="windowText" lastClr="000000"/>
                          </a:solidFill>
                        </a:rPr>
                        <a:t> SIN LICENCIA</a:t>
                      </a:r>
                      <a:endParaRPr lang="es-MX" b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73</a:t>
                      </a:r>
                      <a:endParaRPr lang="es-MX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2059510"/>
                  </a:ext>
                </a:extLst>
              </a:tr>
              <a:tr h="147829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4.-</a:t>
                      </a:r>
                      <a:endParaRPr lang="es-MX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NO PORTAR TARJETA</a:t>
                      </a:r>
                      <a:r>
                        <a:rPr lang="es-MX" baseline="0" dirty="0" smtClean="0">
                          <a:solidFill>
                            <a:sysClr val="windowText" lastClr="000000"/>
                          </a:solidFill>
                        </a:rPr>
                        <a:t> DE CIRCULACIÓN</a:t>
                      </a:r>
                      <a:endParaRPr lang="es-MX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41</a:t>
                      </a:r>
                      <a:endParaRPr lang="es-MX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5483827"/>
                  </a:ext>
                </a:extLst>
              </a:tr>
              <a:tr h="147829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5.-</a:t>
                      </a:r>
                      <a:endParaRPr lang="es-MX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PASARSE</a:t>
                      </a:r>
                      <a:r>
                        <a:rPr lang="es-MX" baseline="0" dirty="0" smtClean="0">
                          <a:solidFill>
                            <a:sysClr val="windowText" lastClr="000000"/>
                          </a:solidFill>
                        </a:rPr>
                        <a:t> LUZ ROJA</a:t>
                      </a:r>
                      <a:endParaRPr lang="es-MX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solidFill>
                            <a:sysClr val="windowText" lastClr="000000"/>
                          </a:solidFill>
                        </a:rPr>
                        <a:t>36</a:t>
                      </a:r>
                      <a:endParaRPr lang="es-MX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8736651"/>
                  </a:ext>
                </a:extLst>
              </a:tr>
              <a:tr h="147829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6.-</a:t>
                      </a:r>
                      <a:endParaRPr lang="es-E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NO GUARDAR</a:t>
                      </a:r>
                      <a:r>
                        <a:rPr lang="es-MX" baseline="0" dirty="0" smtClean="0">
                          <a:solidFill>
                            <a:sysClr val="windowText" lastClr="000000"/>
                          </a:solidFill>
                        </a:rPr>
                        <a:t> DISTANCIA</a:t>
                      </a:r>
                      <a:endParaRPr lang="es-MX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solidFill>
                            <a:sysClr val="windowText" lastClr="000000"/>
                          </a:solidFill>
                        </a:rPr>
                        <a:t>33</a:t>
                      </a:r>
                      <a:endParaRPr lang="es-E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746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43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686</TotalTime>
  <Words>389</Words>
  <Application>Microsoft Office PowerPoint</Application>
  <PresentationFormat>Presentación en pantalla (4:3)</PresentationFormat>
  <Paragraphs>186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Arial Narrow</vt:lpstr>
      <vt:lpstr>Calibri</vt:lpstr>
      <vt:lpstr>Calibri Light</vt:lpstr>
      <vt:lpstr>Retrospección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AGUILAR</dc:creator>
  <cp:lastModifiedBy>Usuario de Windows</cp:lastModifiedBy>
  <cp:revision>390</cp:revision>
  <dcterms:created xsi:type="dcterms:W3CDTF">2019-08-23T21:31:08Z</dcterms:created>
  <dcterms:modified xsi:type="dcterms:W3CDTF">2021-07-19T23:05:24Z</dcterms:modified>
</cp:coreProperties>
</file>