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6"/>
  </p:notesMasterIdLst>
  <p:sldIdLst>
    <p:sldId id="257" r:id="rId2"/>
    <p:sldId id="258" r:id="rId3"/>
    <p:sldId id="261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E66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Estilo temático 2 - Énfasis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929F9F4-4A8F-4326-A1B4-22849713DDAB}" styleName="Estilo oscuro 1 - Énfasis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7292A2E-F333-43FB-9621-5CBBE7FDCDCB}" styleName="Estilo claro 2 - Acento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833" autoAdjust="0"/>
  </p:normalViewPr>
  <p:slideViewPr>
    <p:cSldViewPr snapToGrid="0">
      <p:cViewPr varScale="1">
        <p:scale>
          <a:sx n="72" d="100"/>
          <a:sy n="72" d="100"/>
        </p:scale>
        <p:origin x="72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68000-E4C2-4BF3-96C8-7E5EF6A27CF2}" type="datetimeFigureOut">
              <a:rPr lang="es-ES" smtClean="0"/>
              <a:t>15/09/2021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1D97A-4515-4264-A54E-AC4CE9FDAE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5803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1D97A-4515-4264-A54E-AC4CE9FDAEF2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0319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15/09/2021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18727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15/09/2021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4753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398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15/09/2021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8348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15/09/2021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423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15/09/2021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24656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15/09/2021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9706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15/09/2021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4912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15/09/2021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9994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15/09/2021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8106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328ABC6E-E966-441D-9CC7-2DD30DE4D3A3}" type="datetimeFigureOut">
              <a:rPr lang="es-MX" smtClean="0"/>
              <a:t>15/09/2021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0198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15/09/2021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8894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28ABC6E-E966-441D-9CC7-2DD30DE4D3A3}" type="datetimeFigureOut">
              <a:rPr lang="es-MX" smtClean="0"/>
              <a:t>15/09/2021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6309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812185" y="1365388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latin typeface="Arial Narrow" panose="020B0606020202030204" pitchFamily="34" charset="0"/>
              </a:rPr>
              <a:t>COMPARATIVO AGOSTO 2021 DELITOS </a:t>
            </a:r>
            <a:r>
              <a:rPr lang="es-MX" b="1" dirty="0">
                <a:latin typeface="Arial Narrow" panose="020B0606020202030204" pitchFamily="34" charset="0"/>
              </a:rPr>
              <a:t>PATRIMONIALES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A51DE3C-18AC-43B8-A58F-2E201B31A158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A56BCAC9-4E94-4CD1-B7B6-32076C492C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A56E940A-9C43-4C71-A832-7343720F88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  <p:graphicFrame>
        <p:nvGraphicFramePr>
          <p:cNvPr id="17" name="Tabla 16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79149"/>
              </p:ext>
            </p:extLst>
          </p:nvPr>
        </p:nvGraphicFramePr>
        <p:xfrm>
          <a:off x="566056" y="2185483"/>
          <a:ext cx="7689668" cy="8269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CASA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366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 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-50%</a:t>
                      </a:r>
                      <a:endParaRPr lang="es-MX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13.51%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216369"/>
                  </a:ext>
                </a:extLst>
              </a:tr>
            </a:tbl>
          </a:graphicData>
        </a:graphic>
      </p:graphicFrame>
      <p:graphicFrame>
        <p:nvGraphicFramePr>
          <p:cNvPr id="18" name="Tabla 17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357880"/>
              </p:ext>
            </p:extLst>
          </p:nvPr>
        </p:nvGraphicFramePr>
        <p:xfrm>
          <a:off x="566056" y="3198943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PERSONA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 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+83.33%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>
                        <a:alpha val="4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+61.54%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>
                        <a:alpha val="4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703155"/>
                  </a:ext>
                </a:extLst>
              </a:tr>
            </a:tbl>
          </a:graphicData>
        </a:graphic>
      </p:graphicFrame>
      <p:graphicFrame>
        <p:nvGraphicFramePr>
          <p:cNvPr id="19" name="Tabla 18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682565"/>
              </p:ext>
            </p:extLst>
          </p:nvPr>
        </p:nvGraphicFramePr>
        <p:xfrm>
          <a:off x="557351" y="4212403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NEGOCIO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 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+62.50%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+19.67%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945887"/>
                  </a:ext>
                </a:extLst>
              </a:tr>
            </a:tbl>
          </a:graphicData>
        </a:graphic>
      </p:graphicFrame>
      <p:graphicFrame>
        <p:nvGraphicFramePr>
          <p:cNvPr id="20" name="Tabla 19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926544"/>
              </p:ext>
            </p:extLst>
          </p:nvPr>
        </p:nvGraphicFramePr>
        <p:xfrm>
          <a:off x="566056" y="5225863"/>
          <a:ext cx="7689668" cy="9236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DE VEHÍCULO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33108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 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+283.33%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+28.00%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252426"/>
                  </a:ext>
                </a:extLst>
              </a:tr>
            </a:tbl>
          </a:graphicData>
        </a:graphic>
      </p:graphicFrame>
      <p:sp>
        <p:nvSpPr>
          <p:cNvPr id="12" name="CuadroTexto 11"/>
          <p:cNvSpPr txBox="1"/>
          <p:nvPr/>
        </p:nvSpPr>
        <p:spPr>
          <a:xfrm>
            <a:off x="7420542" y="1759762"/>
            <a:ext cx="8610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AÑO 2021</a:t>
            </a:r>
            <a:endParaRPr lang="es-ES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25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B8482E01-F512-4E5F-82ED-9494F8862F1E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A962E99E-D89C-488A-AA85-2C558ACB641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9FF92080-DAAC-4D49-9D47-586AA42D0C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797192" y="1341007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</a:t>
            </a:r>
            <a:r>
              <a:rPr lang="es-MX" b="1" dirty="0" smtClean="0">
                <a:latin typeface="Arial Narrow" panose="020B0606020202030204" pitchFamily="34" charset="0"/>
              </a:rPr>
              <a:t>AGOSTO 2021 DELITOS </a:t>
            </a:r>
            <a:r>
              <a:rPr lang="es-MX" b="1" dirty="0">
                <a:latin typeface="Arial Narrow" panose="020B0606020202030204" pitchFamily="34" charset="0"/>
              </a:rPr>
              <a:t>SOCIALES</a:t>
            </a:r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486061"/>
              </p:ext>
            </p:extLst>
          </p:nvPr>
        </p:nvGraphicFramePr>
        <p:xfrm>
          <a:off x="566056" y="2081740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VIOLENCIA FAMILIAR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 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+2.33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486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+24.07%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2388"/>
                  </a:ext>
                </a:extLst>
              </a:tr>
            </a:tbl>
          </a:graphicData>
        </a:graphic>
      </p:graphicFrame>
      <p:graphicFrame>
        <p:nvGraphicFramePr>
          <p:cNvPr id="18" name="Tabla 17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515335"/>
              </p:ext>
            </p:extLst>
          </p:nvPr>
        </p:nvGraphicFramePr>
        <p:xfrm>
          <a:off x="557350" y="3131680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 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+81.48%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+15.38%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847433"/>
                  </a:ext>
                </a:extLst>
              </a:tr>
            </a:tbl>
          </a:graphicData>
        </a:graphic>
      </p:graphicFrame>
      <p:graphicFrame>
        <p:nvGraphicFramePr>
          <p:cNvPr id="19" name="Tabla 18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787807"/>
              </p:ext>
            </p:extLst>
          </p:nvPr>
        </p:nvGraphicFramePr>
        <p:xfrm>
          <a:off x="557351" y="4242845"/>
          <a:ext cx="7689668" cy="8751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VIOLACIONES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 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518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</a:t>
                      </a:r>
                      <a:r>
                        <a:rPr lang="es-MX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MANTUVO EL  RESULTADO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466689"/>
                  </a:ext>
                </a:extLst>
              </a:tr>
            </a:tbl>
          </a:graphicData>
        </a:graphic>
      </p:graphicFrame>
      <p:graphicFrame>
        <p:nvGraphicFramePr>
          <p:cNvPr id="20" name="Tabla 19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5504523"/>
              </p:ext>
            </p:extLst>
          </p:nvPr>
        </p:nvGraphicFramePr>
        <p:xfrm>
          <a:off x="566056" y="5265014"/>
          <a:ext cx="7689668" cy="876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HOMICIDIO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 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+33.333%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+16.67%</a:t>
                      </a:r>
                      <a:endParaRPr lang="es-MX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246507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7420542" y="1759762"/>
            <a:ext cx="8610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AÑO 2021</a:t>
            </a:r>
            <a:endParaRPr lang="es-ES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13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958438" y="1029333"/>
            <a:ext cx="5469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Arial Black" pitchFamily="34" charset="0"/>
              </a:rPr>
              <a:t>DIRECCIÓN DE PREVENCIÓN SOCIAL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5812" l="2929" r="9874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247" y="267911"/>
            <a:ext cx="863485" cy="11307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207" y="326783"/>
            <a:ext cx="1143841" cy="1071882"/>
          </a:xfrm>
          <a:prstGeom prst="rect">
            <a:avLst/>
          </a:prstGeom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7472975"/>
              </p:ext>
            </p:extLst>
          </p:nvPr>
        </p:nvGraphicFramePr>
        <p:xfrm>
          <a:off x="502275" y="2047740"/>
          <a:ext cx="8306457" cy="4139252"/>
        </p:xfrm>
        <a:graphic>
          <a:graphicData uri="http://schemas.openxmlformats.org/drawingml/2006/table">
            <a:tbl>
              <a:tblPr>
                <a:tableStyleId>{E929F9F4-4A8F-4326-A1B4-22849713DDAB}</a:tableStyleId>
              </a:tblPr>
              <a:tblGrid>
                <a:gridCol w="254731">
                  <a:extLst>
                    <a:ext uri="{9D8B030D-6E8A-4147-A177-3AD203B41FA5}">
                      <a16:colId xmlns:a16="http://schemas.microsoft.com/office/drawing/2014/main" val="3469284488"/>
                    </a:ext>
                  </a:extLst>
                </a:gridCol>
                <a:gridCol w="5703767">
                  <a:extLst>
                    <a:ext uri="{9D8B030D-6E8A-4147-A177-3AD203B41FA5}">
                      <a16:colId xmlns:a16="http://schemas.microsoft.com/office/drawing/2014/main" val="1294280632"/>
                    </a:ext>
                  </a:extLst>
                </a:gridCol>
                <a:gridCol w="2347959">
                  <a:extLst>
                    <a:ext uri="{9D8B030D-6E8A-4147-A177-3AD203B41FA5}">
                      <a16:colId xmlns:a16="http://schemas.microsoft.com/office/drawing/2014/main" val="3090077340"/>
                    </a:ext>
                  </a:extLst>
                </a:gridCol>
              </a:tblGrid>
              <a:tr h="337651">
                <a:tc>
                  <a:txBody>
                    <a:bodyPr/>
                    <a:lstStyle/>
                    <a:p>
                      <a:pPr algn="ctr" fontAlgn="b"/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ACUMULADO DE PERSONAS </a:t>
                      </a:r>
                      <a:r>
                        <a:rPr lang="es-E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ATENDIDAS</a:t>
                      </a:r>
                      <a:r>
                        <a:rPr lang="es-ES" sz="14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AGOST</a:t>
                      </a:r>
                      <a:r>
                        <a:rPr lang="es-E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</a:t>
                      </a:r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739199"/>
                  </a:ext>
                </a:extLst>
              </a:tr>
              <a:tr h="531167">
                <a:tc>
                  <a:txBody>
                    <a:bodyPr/>
                    <a:lstStyle/>
                    <a:p>
                      <a:pPr algn="ctr" fontAlgn="ctr"/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PERSONAS ATENDIDAS </a:t>
                      </a:r>
                      <a:r>
                        <a:rPr lang="es-E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 </a:t>
                      </a:r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74940106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ATENCIÓN 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MODULO UNAVI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369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2925159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ATENCIÓN 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 CENTRO DE PROXIMIDAD EN CAIPA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191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18521484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PROTOCOLO DE VIOLENCIA FAMILIAR DISPOSITIVOS "SMART WATCH"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81659337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JUVENTUD PROXPOL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45066835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CLASES</a:t>
                      </a:r>
                      <a:r>
                        <a:rPr lang="es-MX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DE ARTES MARCIALES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41811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TORNEO</a:t>
                      </a:r>
                      <a:r>
                        <a:rPr lang="es-MX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INTERMUNICIPAL DE LA PAZ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560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21042254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DEPORTE</a:t>
                      </a:r>
                      <a:r>
                        <a:rPr lang="es-MX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SOCIAL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362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96762725"/>
                  </a:ext>
                </a:extLst>
              </a:tr>
              <a:tr h="33994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TALLER</a:t>
                      </a:r>
                      <a:r>
                        <a:rPr lang="es-MX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DE MÚSICA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71814657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</a:t>
                      </a:r>
                      <a:r>
                        <a:rPr lang="es-MX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DE SEGUIMIENTO A REINCIDENCIAS DE VIOLENCIA FAMILIAR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60089483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JUNTAS</a:t>
                      </a:r>
                      <a:r>
                        <a:rPr lang="es-MX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DE COMITÉS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462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1973476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RECUPERACIÓN</a:t>
                      </a:r>
                      <a:r>
                        <a:rPr lang="es-MX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DE ESPACIOS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9383367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TALLER</a:t>
                      </a:r>
                      <a:r>
                        <a:rPr lang="es-MX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“ SINDROME DE BURNOUT Y LAS EMOCIONES”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162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33877001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r"/>
                      <a:endParaRPr lang="es-ES" b="1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b="1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" b="1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2260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13000205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59247650"/>
                  </a:ext>
                </a:extLst>
              </a:tr>
              <a:tr h="219932"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ES" sz="15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ES" sz="15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60077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01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402235" y="274687"/>
            <a:ext cx="833953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es-MX" sz="1600" b="1" dirty="0">
                <a:latin typeface="Arial Black" panose="020B0A04020102020204" pitchFamily="34" charset="0"/>
              </a:rPr>
              <a:t>SECRETARIA DE SEGURIDAD CIUDADANA Y JUSTICIA </a:t>
            </a:r>
            <a:r>
              <a:rPr lang="es-MX" sz="1600" b="1" dirty="0" smtClean="0">
                <a:latin typeface="Arial Black" panose="020B0A04020102020204" pitchFamily="34" charset="0"/>
              </a:rPr>
              <a:t>CÍVICA</a:t>
            </a:r>
          </a:p>
          <a:p>
            <a:pPr algn="ctr" fontAlgn="b"/>
            <a:endParaRPr lang="es-MX" sz="1600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sz="1600" b="1" dirty="0">
                <a:latin typeface="Arial Black" panose="020B0A04020102020204" pitchFamily="34" charset="0"/>
              </a:rPr>
              <a:t>DIVISIÓN DE TRÁNSITO Y </a:t>
            </a:r>
            <a:r>
              <a:rPr lang="es-MX" sz="1600" b="1" dirty="0" smtClean="0">
                <a:latin typeface="Arial Black" panose="020B0A04020102020204" pitchFamily="34" charset="0"/>
              </a:rPr>
              <a:t>VIALIDAD</a:t>
            </a:r>
          </a:p>
          <a:p>
            <a:pPr algn="ctr" fontAlgn="b"/>
            <a:endParaRPr lang="es-MX" sz="1600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sz="1600" b="1" dirty="0">
                <a:latin typeface="Arial Black" panose="020B0A04020102020204" pitchFamily="34" charset="0"/>
              </a:rPr>
              <a:t>GRAL. ESCOBEDO N. L. </a:t>
            </a:r>
            <a:endParaRPr lang="es-MX" sz="1600" b="1" dirty="0" smtClean="0">
              <a:latin typeface="Arial Black" panose="020B0A04020102020204" pitchFamily="34" charset="0"/>
            </a:endParaRPr>
          </a:p>
          <a:p>
            <a:pPr algn="ctr" fontAlgn="b"/>
            <a:endParaRPr lang="es-MX" sz="1600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sz="1600" dirty="0" smtClean="0">
                <a:latin typeface="Arial Black" panose="020B0A04020102020204" pitchFamily="34" charset="0"/>
              </a:rPr>
              <a:t>FACTORES AGOSTO 2021</a:t>
            </a:r>
          </a:p>
          <a:p>
            <a:pPr fontAlgn="b"/>
            <a:r>
              <a:rPr lang="es-MX" b="1" dirty="0" smtClean="0"/>
              <a:t>                                                   FACTOR</a:t>
            </a:r>
            <a:r>
              <a:rPr lang="es-MX" dirty="0" smtClean="0"/>
              <a:t>                                              </a:t>
            </a:r>
            <a:r>
              <a:rPr lang="es-MX" b="1" dirty="0" smtClean="0"/>
              <a:t>AGOSTO 2021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5812" l="2929" r="9874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1135" y="113429"/>
            <a:ext cx="863485" cy="11307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886" y="172301"/>
            <a:ext cx="1143841" cy="1071882"/>
          </a:xfrm>
          <a:prstGeom prst="rect">
            <a:avLst/>
          </a:prstGeom>
        </p:spPr>
      </p:pic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7731912"/>
              </p:ext>
            </p:extLst>
          </p:nvPr>
        </p:nvGraphicFramePr>
        <p:xfrm>
          <a:off x="1908312" y="2729649"/>
          <a:ext cx="6096000" cy="33788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6591">
                  <a:extLst>
                    <a:ext uri="{9D8B030D-6E8A-4147-A177-3AD203B41FA5}">
                      <a16:colId xmlns:a16="http://schemas.microsoft.com/office/drawing/2014/main" val="530784954"/>
                    </a:ext>
                  </a:extLst>
                </a:gridCol>
                <a:gridCol w="3507409">
                  <a:extLst>
                    <a:ext uri="{9D8B030D-6E8A-4147-A177-3AD203B41FA5}">
                      <a16:colId xmlns:a16="http://schemas.microsoft.com/office/drawing/2014/main" val="116795437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900758940"/>
                    </a:ext>
                  </a:extLst>
                </a:gridCol>
              </a:tblGrid>
              <a:tr h="324165">
                <a:tc>
                  <a:txBody>
                    <a:bodyPr/>
                    <a:lstStyle/>
                    <a:p>
                      <a:r>
                        <a:rPr lang="es-MX" sz="1600" b="1" dirty="0" smtClean="0"/>
                        <a:t>1.-</a:t>
                      </a:r>
                      <a:endParaRPr lang="es-MX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/>
                        <a:t>PARTICIPAR</a:t>
                      </a:r>
                      <a:r>
                        <a:rPr lang="es-MX" sz="1600" b="1" baseline="0" dirty="0" smtClean="0"/>
                        <a:t> EN UN HECHO DE TRÁNSITO</a:t>
                      </a:r>
                      <a:endParaRPr lang="es-MX" sz="16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/>
                        <a:t>259</a:t>
                      </a:r>
                      <a:endParaRPr lang="es-MX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712749"/>
                  </a:ext>
                </a:extLst>
              </a:tr>
              <a:tr h="400809">
                <a:tc>
                  <a:txBody>
                    <a:bodyPr/>
                    <a:lstStyle/>
                    <a:p>
                      <a:r>
                        <a:rPr lang="es-MX" sz="1600" b="1" dirty="0" smtClean="0"/>
                        <a:t>2.-</a:t>
                      </a:r>
                      <a:endParaRPr lang="es-MX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/>
                        <a:t>MANEJAR</a:t>
                      </a:r>
                      <a:r>
                        <a:rPr lang="es-MX" sz="1600" b="1" baseline="0" dirty="0" smtClean="0"/>
                        <a:t> SIN LICENCIA</a:t>
                      </a:r>
                      <a:endParaRPr lang="es-MX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/>
                        <a:t>88</a:t>
                      </a:r>
                      <a:endParaRPr lang="es-MX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2987770"/>
                  </a:ext>
                </a:extLst>
              </a:tr>
              <a:tr h="406311">
                <a:tc>
                  <a:txBody>
                    <a:bodyPr/>
                    <a:lstStyle/>
                    <a:p>
                      <a:r>
                        <a:rPr lang="es-MX" sz="1600" b="1" dirty="0" smtClean="0"/>
                        <a:t>3.-</a:t>
                      </a:r>
                      <a:endParaRPr lang="es-MX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/>
                        <a:t>ESTACIONARSE</a:t>
                      </a:r>
                      <a:r>
                        <a:rPr lang="es-MX" sz="1600" b="1" baseline="0" dirty="0" smtClean="0"/>
                        <a:t> EN LUGAR PROHIBIDO</a:t>
                      </a:r>
                      <a:endParaRPr lang="es-MX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/>
                        <a:t>67</a:t>
                      </a:r>
                      <a:endParaRPr lang="es-MX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893805"/>
                  </a:ext>
                </a:extLst>
              </a:tr>
              <a:tr h="292950">
                <a:tc>
                  <a:txBody>
                    <a:bodyPr/>
                    <a:lstStyle/>
                    <a:p>
                      <a:r>
                        <a:rPr lang="es-MX" sz="1600" b="1" dirty="0" smtClean="0"/>
                        <a:t>4.-</a:t>
                      </a:r>
                      <a:endParaRPr lang="es-MX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/>
                        <a:t>PASARSE</a:t>
                      </a:r>
                      <a:r>
                        <a:rPr lang="es-MX" sz="1600" b="1" baseline="0" dirty="0" smtClean="0"/>
                        <a:t> LUZ ROJA</a:t>
                      </a:r>
                      <a:endParaRPr lang="es-MX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/>
                        <a:t>51</a:t>
                      </a:r>
                      <a:endParaRPr lang="es-MX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109422"/>
                  </a:ext>
                </a:extLst>
              </a:tr>
              <a:tr h="292418">
                <a:tc>
                  <a:txBody>
                    <a:bodyPr/>
                    <a:lstStyle/>
                    <a:p>
                      <a:r>
                        <a:rPr lang="es-MX" sz="1600" b="1" dirty="0" smtClean="0"/>
                        <a:t>5.-</a:t>
                      </a:r>
                      <a:endParaRPr lang="es-MX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/>
                        <a:t>NO</a:t>
                      </a:r>
                      <a:r>
                        <a:rPr lang="es-MX" sz="1600" b="1" baseline="0" dirty="0" smtClean="0"/>
                        <a:t> PORTAR TARJETA DE CIRCULACIÓN</a:t>
                      </a:r>
                      <a:endParaRPr lang="es-MX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/>
                        <a:t>49</a:t>
                      </a:r>
                      <a:endParaRPr lang="es-MX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9830875"/>
                  </a:ext>
                </a:extLst>
              </a:tr>
              <a:tr h="305132">
                <a:tc>
                  <a:txBody>
                    <a:bodyPr/>
                    <a:lstStyle/>
                    <a:p>
                      <a:r>
                        <a:rPr lang="es-MX" sz="1600" b="1" dirty="0" smtClean="0"/>
                        <a:t>6.-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/>
                        <a:t>HUIR</a:t>
                      </a:r>
                      <a:r>
                        <a:rPr lang="es-MX" sz="1600" b="1" baseline="0" dirty="0" smtClean="0"/>
                        <a:t> DEL HECHO DE TRANSITO</a:t>
                      </a:r>
                      <a:endParaRPr lang="es-MX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/>
                        <a:t>34</a:t>
                      </a:r>
                      <a:endParaRPr lang="es-MX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1538174"/>
                  </a:ext>
                </a:extLst>
              </a:tr>
              <a:tr h="406311">
                <a:tc>
                  <a:txBody>
                    <a:bodyPr/>
                    <a:lstStyle/>
                    <a:p>
                      <a:r>
                        <a:rPr lang="es-MX" sz="1600" b="1" dirty="0" smtClean="0"/>
                        <a:t>7.-</a:t>
                      </a:r>
                      <a:endParaRPr lang="es-MX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/>
                        <a:t>FALTA DE CASCO PROTECTOR</a:t>
                      </a:r>
                      <a:endParaRPr lang="es-MX" sz="16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/>
                        <a:t>24</a:t>
                      </a:r>
                      <a:endParaRPr lang="es-MX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094831"/>
                  </a:ext>
                </a:extLst>
              </a:tr>
              <a:tr h="580446">
                <a:tc>
                  <a:txBody>
                    <a:bodyPr/>
                    <a:lstStyle/>
                    <a:p>
                      <a:r>
                        <a:rPr lang="es-MX" sz="1600" b="1" dirty="0" smtClean="0"/>
                        <a:t>8.-</a:t>
                      </a:r>
                      <a:endParaRPr lang="es-MX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baseline="0" dirty="0" smtClean="0"/>
                        <a:t>CIRCULAR ZONA RESTRINGIDA</a:t>
                      </a:r>
                      <a:endParaRPr lang="es-MX" sz="16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/>
                        <a:t>22</a:t>
                      </a:r>
                      <a:endParaRPr lang="es-MX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0693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43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974</TotalTime>
  <Words>381</Words>
  <Application>Microsoft Office PowerPoint</Application>
  <PresentationFormat>Presentación en pantalla (4:3)</PresentationFormat>
  <Paragraphs>187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Arial Narrow</vt:lpstr>
      <vt:lpstr>Calibri</vt:lpstr>
      <vt:lpstr>Calibri Light</vt:lpstr>
      <vt:lpstr>Retrospección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 AGUILAR</dc:creator>
  <cp:lastModifiedBy>Usuario de Windows</cp:lastModifiedBy>
  <cp:revision>406</cp:revision>
  <dcterms:created xsi:type="dcterms:W3CDTF">2019-08-23T21:31:08Z</dcterms:created>
  <dcterms:modified xsi:type="dcterms:W3CDTF">2021-09-15T18:10:58Z</dcterms:modified>
</cp:coreProperties>
</file>