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6"/>
  </p:notesMasterIdLst>
  <p:sldIdLst>
    <p:sldId id="257" r:id="rId2"/>
    <p:sldId id="258" r:id="rId3"/>
    <p:sldId id="261" r:id="rId4"/>
    <p:sldId id="260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1E8C"/>
    <a:srgbClr val="AC3804"/>
    <a:srgbClr val="CC0000"/>
    <a:srgbClr val="E663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Estilo temático 2 - Énfasis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929F9F4-4A8F-4326-A1B4-22849713DDAB}" styleName="Estilo oscuro 1 - Énfasis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7292A2E-F333-43FB-9621-5CBBE7FDCDCB}" styleName="Estilo claro 2 - Acento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833" autoAdjust="0"/>
  </p:normalViewPr>
  <p:slideViewPr>
    <p:cSldViewPr snapToGrid="0">
      <p:cViewPr varScale="1">
        <p:scale>
          <a:sx n="72" d="100"/>
          <a:sy n="72" d="100"/>
        </p:scale>
        <p:origin x="72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68000-E4C2-4BF3-96C8-7E5EF6A27CF2}" type="datetimeFigureOut">
              <a:rPr lang="es-ES" smtClean="0"/>
              <a:t>12/10/2021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1D97A-4515-4264-A54E-AC4CE9FDAE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5803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1D97A-4515-4264-A54E-AC4CE9FDAEF2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0319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12/10/2021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18727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12/10/2021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4753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398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12/10/2021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8348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12/10/2021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4238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12/10/2021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24656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12/10/2021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9706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12/10/2021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4912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12/10/2021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9994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12/10/2021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8106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328ABC6E-E966-441D-9CC7-2DD30DE4D3A3}" type="datetimeFigureOut">
              <a:rPr lang="es-MX" smtClean="0"/>
              <a:t>12/10/2021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0198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12/10/2021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8894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28ABC6E-E966-441D-9CC7-2DD30DE4D3A3}" type="datetimeFigureOut">
              <a:rPr lang="es-MX" smtClean="0"/>
              <a:t>12/10/2021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6309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812185" y="1365388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latin typeface="Arial Narrow" panose="020B0606020202030204" pitchFamily="34" charset="0"/>
              </a:rPr>
              <a:t>COMPARATIVO </a:t>
            </a:r>
            <a:r>
              <a:rPr lang="es-MX" b="1" dirty="0" smtClean="0">
                <a:latin typeface="Arial Narrow" panose="020B0606020202030204" pitchFamily="34" charset="0"/>
              </a:rPr>
              <a:t>SEPTIEMBRE</a:t>
            </a:r>
            <a:r>
              <a:rPr lang="es-MX" b="1" dirty="0" smtClean="0">
                <a:latin typeface="Arial Narrow" panose="020B0606020202030204" pitchFamily="34" charset="0"/>
              </a:rPr>
              <a:t> </a:t>
            </a:r>
            <a:r>
              <a:rPr lang="es-MX" b="1" dirty="0" smtClean="0">
                <a:latin typeface="Arial Narrow" panose="020B0606020202030204" pitchFamily="34" charset="0"/>
              </a:rPr>
              <a:t>2021 DELITOS </a:t>
            </a:r>
            <a:r>
              <a:rPr lang="es-MX" b="1" dirty="0">
                <a:latin typeface="Arial Narrow" panose="020B0606020202030204" pitchFamily="34" charset="0"/>
              </a:rPr>
              <a:t>PATRIMONIALES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7A51DE3C-18AC-43B8-A58F-2E201B31A158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A56BCAC9-4E94-4CD1-B7B6-32076C492C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A56E940A-9C43-4C71-A832-7343720F88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  <p:graphicFrame>
        <p:nvGraphicFramePr>
          <p:cNvPr id="17" name="Tabla 16">
            <a:extLst>
              <a:ext uri="{FF2B5EF4-FFF2-40B4-BE49-F238E27FC236}">
                <a16:creationId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303691"/>
              </p:ext>
            </p:extLst>
          </p:nvPr>
        </p:nvGraphicFramePr>
        <p:xfrm>
          <a:off x="566056" y="2185483"/>
          <a:ext cx="7689668" cy="8269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CASA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366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SEPTIEMBRE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SEPTIEMBRE 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-33.33%</a:t>
                      </a:r>
                      <a:endParaRPr lang="es-MX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-42.22%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216369"/>
                  </a:ext>
                </a:extLst>
              </a:tr>
            </a:tbl>
          </a:graphicData>
        </a:graphic>
      </p:graphicFrame>
      <p:graphicFrame>
        <p:nvGraphicFramePr>
          <p:cNvPr id="18" name="Tabla 17">
            <a:extLst>
              <a:ext uri="{FF2B5EF4-FFF2-40B4-BE49-F238E27FC236}">
                <a16:creationId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851151"/>
              </p:ext>
            </p:extLst>
          </p:nvPr>
        </p:nvGraphicFramePr>
        <p:xfrm>
          <a:off x="566056" y="3198943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PERSONA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SEPTIEMBRE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SEPTIEMBRE 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-41.67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4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 MANTUVO</a:t>
                      </a:r>
                      <a:r>
                        <a:rPr lang="es-MX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EL RESULTADO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4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703155"/>
                  </a:ext>
                </a:extLst>
              </a:tr>
            </a:tbl>
          </a:graphicData>
        </a:graphic>
      </p:graphicFrame>
      <p:graphicFrame>
        <p:nvGraphicFramePr>
          <p:cNvPr id="19" name="Tabla 18">
            <a:extLst>
              <a:ext uri="{FF2B5EF4-FFF2-40B4-BE49-F238E27FC236}">
                <a16:creationId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176051"/>
              </p:ext>
            </p:extLst>
          </p:nvPr>
        </p:nvGraphicFramePr>
        <p:xfrm>
          <a:off x="557351" y="4212403"/>
          <a:ext cx="7689668" cy="9076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NEGOCIO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8437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SEPTIEMBRE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SEPTIEMBRE 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-73.91%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+8.82%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945887"/>
                  </a:ext>
                </a:extLst>
              </a:tr>
            </a:tbl>
          </a:graphicData>
        </a:graphic>
      </p:graphicFrame>
      <p:graphicFrame>
        <p:nvGraphicFramePr>
          <p:cNvPr id="20" name="Tabla 19">
            <a:extLst>
              <a:ext uri="{FF2B5EF4-FFF2-40B4-BE49-F238E27FC236}">
                <a16:creationId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403134"/>
              </p:ext>
            </p:extLst>
          </p:nvPr>
        </p:nvGraphicFramePr>
        <p:xfrm>
          <a:off x="566056" y="5225863"/>
          <a:ext cx="7689668" cy="9236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DE VEHÍCULO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33108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SEPTIEMBRE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SEPTIEMBRE 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+64.71%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252426"/>
                  </a:ext>
                </a:extLst>
              </a:tr>
            </a:tbl>
          </a:graphicData>
        </a:graphic>
      </p:graphicFrame>
      <p:sp>
        <p:nvSpPr>
          <p:cNvPr id="12" name="CuadroTexto 11"/>
          <p:cNvSpPr txBox="1"/>
          <p:nvPr/>
        </p:nvSpPr>
        <p:spPr>
          <a:xfrm>
            <a:off x="7420542" y="1759762"/>
            <a:ext cx="8610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AÑO 2021</a:t>
            </a:r>
            <a:endParaRPr lang="es-ES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25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B8482E01-F512-4E5F-82ED-9494F8862F1E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A962E99E-D89C-488A-AA85-2C558ACB641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9FF92080-DAAC-4D49-9D47-586AA42D0C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797192" y="1341007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</a:t>
            </a:r>
            <a:r>
              <a:rPr lang="es-MX" b="1" dirty="0" smtClean="0">
                <a:latin typeface="Arial Narrow" panose="020B0606020202030204" pitchFamily="34" charset="0"/>
              </a:rPr>
              <a:t>AGOSTO 2021 DELITOS </a:t>
            </a:r>
            <a:r>
              <a:rPr lang="es-MX" b="1" dirty="0">
                <a:latin typeface="Arial Narrow" panose="020B0606020202030204" pitchFamily="34" charset="0"/>
              </a:rPr>
              <a:t>SOCIALES</a:t>
            </a:r>
          </a:p>
        </p:txBody>
      </p:sp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566079"/>
              </p:ext>
            </p:extLst>
          </p:nvPr>
        </p:nvGraphicFramePr>
        <p:xfrm>
          <a:off x="566056" y="2081740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VIOLENCIA FAMILIAR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SEPTIEMBRE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SEPTIEMBRE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+21.33%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496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-10.69%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2388"/>
                  </a:ext>
                </a:extLst>
              </a:tr>
            </a:tbl>
          </a:graphicData>
        </a:graphic>
      </p:graphicFrame>
      <p:graphicFrame>
        <p:nvGraphicFramePr>
          <p:cNvPr id="18" name="Tabla 17">
            <a:extLst>
              <a:ext uri="{FF2B5EF4-FFF2-40B4-BE49-F238E27FC236}">
                <a16:creationId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340054"/>
              </p:ext>
            </p:extLst>
          </p:nvPr>
        </p:nvGraphicFramePr>
        <p:xfrm>
          <a:off x="557350" y="3131680"/>
          <a:ext cx="7689668" cy="815652"/>
        </p:xfrm>
        <a:graphic>
          <a:graphicData uri="http://schemas.openxmlformats.org/drawingml/2006/table">
            <a:tbl>
              <a:tblPr>
                <a:solidFill>
                  <a:srgbClr val="FF0000"/>
                </a:solidFill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6638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SEPTIEMBRE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SEPTIEMBRE 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+68.00%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-39.13%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847433"/>
                  </a:ext>
                </a:extLst>
              </a:tr>
            </a:tbl>
          </a:graphicData>
        </a:graphic>
      </p:graphicFrame>
      <p:graphicFrame>
        <p:nvGraphicFramePr>
          <p:cNvPr id="19" name="Tabla 18">
            <a:extLst>
              <a:ext uri="{FF2B5EF4-FFF2-40B4-BE49-F238E27FC236}">
                <a16:creationId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068018"/>
              </p:ext>
            </p:extLst>
          </p:nvPr>
        </p:nvGraphicFramePr>
        <p:xfrm>
          <a:off x="557351" y="4242845"/>
          <a:ext cx="7689668" cy="8751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VIOLACIONES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SEPTIEMBRE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SEPTIEMBRE 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518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 MANTUVO EL RESULTADO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466689"/>
                  </a:ext>
                </a:extLst>
              </a:tr>
            </a:tbl>
          </a:graphicData>
        </a:graphic>
      </p:graphicFrame>
      <p:graphicFrame>
        <p:nvGraphicFramePr>
          <p:cNvPr id="20" name="Tabla 19">
            <a:extLst>
              <a:ext uri="{FF2B5EF4-FFF2-40B4-BE49-F238E27FC236}">
                <a16:creationId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280012"/>
              </p:ext>
            </p:extLst>
          </p:nvPr>
        </p:nvGraphicFramePr>
        <p:xfrm>
          <a:off x="566056" y="5265014"/>
          <a:ext cx="7689668" cy="8766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HOMICIDIO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SEPTIEMBRE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SEPTIEMBRE 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+50.00%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+100.00%</a:t>
                      </a:r>
                      <a:endParaRPr lang="es-MX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246507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7420542" y="1759762"/>
            <a:ext cx="8610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AÑO 2021</a:t>
            </a:r>
            <a:endParaRPr lang="es-ES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13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837291" y="182333"/>
            <a:ext cx="5469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Arial Black" pitchFamily="34" charset="0"/>
              </a:rPr>
              <a:t>DIRECCIÓN DE PREVENCIÓN SOCIAL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5812" l="2929" r="9874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9512" y="182333"/>
            <a:ext cx="914401" cy="10761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819" y="182333"/>
            <a:ext cx="916652" cy="1161698"/>
          </a:xfrm>
          <a:prstGeom prst="rect">
            <a:avLst/>
          </a:prstGeom>
        </p:spPr>
      </p:pic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073998"/>
              </p:ext>
            </p:extLst>
          </p:nvPr>
        </p:nvGraphicFramePr>
        <p:xfrm>
          <a:off x="1504847" y="1877371"/>
          <a:ext cx="6476927" cy="40227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626">
                  <a:extLst>
                    <a:ext uri="{9D8B030D-6E8A-4147-A177-3AD203B41FA5}">
                      <a16:colId xmlns:a16="http://schemas.microsoft.com/office/drawing/2014/main" val="1365210120"/>
                    </a:ext>
                  </a:extLst>
                </a:gridCol>
                <a:gridCol w="4447490">
                  <a:extLst>
                    <a:ext uri="{9D8B030D-6E8A-4147-A177-3AD203B41FA5}">
                      <a16:colId xmlns:a16="http://schemas.microsoft.com/office/drawing/2014/main" val="3981636406"/>
                    </a:ext>
                  </a:extLst>
                </a:gridCol>
                <a:gridCol w="1830811">
                  <a:extLst>
                    <a:ext uri="{9D8B030D-6E8A-4147-A177-3AD203B41FA5}">
                      <a16:colId xmlns:a16="http://schemas.microsoft.com/office/drawing/2014/main" val="2397554655"/>
                    </a:ext>
                  </a:extLst>
                </a:gridCol>
              </a:tblGrid>
              <a:tr h="475397">
                <a:tc>
                  <a:txBody>
                    <a:bodyPr/>
                    <a:lstStyle/>
                    <a:p>
                      <a:pPr algn="ctr" fontAlgn="ctr"/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u="none" strike="noStrike" dirty="0">
                          <a:effectLst/>
                        </a:rPr>
                        <a:t>NOMBRE DEL PROGRAMA</a:t>
                      </a:r>
                      <a:endParaRPr lang="es-ES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u="none" strike="noStrike" dirty="0">
                          <a:effectLst/>
                        </a:rPr>
                        <a:t>PERSONAS ATENDIDAS SEPTIEMBRE 2021</a:t>
                      </a:r>
                      <a:endParaRPr lang="es-ES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43111378"/>
                  </a:ext>
                </a:extLst>
              </a:tr>
              <a:tr h="172872">
                <a:tc>
                  <a:txBody>
                    <a:bodyPr/>
                    <a:lstStyle/>
                    <a:p>
                      <a:pPr algn="l" fontAlgn="ctr"/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53307515"/>
                  </a:ext>
                </a:extLst>
              </a:tr>
              <a:tr h="17287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u="none" strike="noStrike" dirty="0">
                          <a:effectLst/>
                        </a:rPr>
                        <a:t>1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u="none" strike="noStrike" dirty="0" smtClean="0">
                          <a:effectLst/>
                        </a:rPr>
                        <a:t>ATENCIÓN </a:t>
                      </a:r>
                      <a:r>
                        <a:rPr lang="es-ES" sz="1100" b="1" u="none" strike="noStrike" dirty="0">
                          <a:effectLst/>
                        </a:rPr>
                        <a:t>MODULO UNAVI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u="none" strike="noStrike">
                          <a:effectLst/>
                        </a:rPr>
                        <a:t>576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78385897"/>
                  </a:ext>
                </a:extLst>
              </a:tr>
              <a:tr h="17287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u="none" strike="noStrike">
                          <a:effectLst/>
                        </a:rPr>
                        <a:t>2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u="none" strike="noStrike" dirty="0" smtClean="0">
                          <a:effectLst/>
                        </a:rPr>
                        <a:t>ATENCIÓN </a:t>
                      </a:r>
                      <a:r>
                        <a:rPr lang="es-MX" sz="1100" b="1" u="none" strike="noStrike" dirty="0">
                          <a:effectLst/>
                        </a:rPr>
                        <a:t>EN CENTRO DE PROXIMIDAD EN CAIPA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u="none" strike="noStrike">
                          <a:effectLst/>
                        </a:rPr>
                        <a:t>220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25192561"/>
                  </a:ext>
                </a:extLst>
              </a:tr>
              <a:tr h="17287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u="none" strike="noStrike">
                          <a:effectLst/>
                        </a:rPr>
                        <a:t>3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u="none" strike="noStrike" dirty="0">
                          <a:effectLst/>
                        </a:rPr>
                        <a:t>PROTOCOLO DE VIOLENCIA FAMILIAR </a:t>
                      </a:r>
                      <a:r>
                        <a:rPr lang="es-ES" sz="1100" b="1" u="none" strike="noStrike" dirty="0" smtClean="0">
                          <a:effectLst/>
                        </a:rPr>
                        <a:t>ASIGNACIÓN </a:t>
                      </a:r>
                      <a:r>
                        <a:rPr lang="es-ES" sz="1100" b="1" u="none" strike="noStrike" dirty="0">
                          <a:effectLst/>
                        </a:rPr>
                        <a:t>DISPOSITIVOS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u="none" strike="noStrike">
                          <a:effectLst/>
                        </a:rPr>
                        <a:t>12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3940752"/>
                  </a:ext>
                </a:extLst>
              </a:tr>
              <a:tr h="17287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u="none" strike="noStrike">
                          <a:effectLst/>
                        </a:rPr>
                        <a:t>4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u="none" strike="noStrike" dirty="0">
                          <a:effectLst/>
                        </a:rPr>
                        <a:t>JUVENTUD PROXPOL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u="none" strike="noStrike">
                          <a:effectLst/>
                        </a:rPr>
                        <a:t>96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97758854"/>
                  </a:ext>
                </a:extLst>
              </a:tr>
              <a:tr h="17287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u="none" strike="noStrike">
                          <a:effectLst/>
                        </a:rPr>
                        <a:t>5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u="none" strike="noStrike" dirty="0">
                          <a:effectLst/>
                        </a:rPr>
                        <a:t>CLASES DE ARTES MARCIALES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u="none" strike="noStrike">
                          <a:effectLst/>
                        </a:rPr>
                        <a:t>13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25215373"/>
                  </a:ext>
                </a:extLst>
              </a:tr>
              <a:tr h="17287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u="none" strike="noStrike">
                          <a:effectLst/>
                        </a:rPr>
                        <a:t>6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u="none" strike="noStrike" dirty="0">
                          <a:effectLst/>
                        </a:rPr>
                        <a:t>TORNEO INTERMUNICIPAL DE LA PAZ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u="none" strike="noStrike">
                          <a:effectLst/>
                        </a:rPr>
                        <a:t>600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29862445"/>
                  </a:ext>
                </a:extLst>
              </a:tr>
              <a:tr h="17287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u="none" strike="noStrike">
                          <a:effectLst/>
                        </a:rPr>
                        <a:t>7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u="none" strike="noStrike" dirty="0">
                          <a:effectLst/>
                        </a:rPr>
                        <a:t>DEPORTE SOCIAL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u="none" strike="noStrike">
                          <a:effectLst/>
                        </a:rPr>
                        <a:t>384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52466286"/>
                  </a:ext>
                </a:extLst>
              </a:tr>
              <a:tr h="17287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u="none" strike="noStrike">
                          <a:effectLst/>
                        </a:rPr>
                        <a:t>8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u="none" strike="noStrike" dirty="0">
                          <a:effectLst/>
                        </a:rPr>
                        <a:t>TALLER DE </a:t>
                      </a:r>
                      <a:r>
                        <a:rPr lang="es-ES" sz="1100" b="1" u="none" strike="noStrike" dirty="0" smtClean="0">
                          <a:effectLst/>
                        </a:rPr>
                        <a:t>MÚSICA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u="none" strike="noStrike">
                          <a:effectLst/>
                        </a:rPr>
                        <a:t>24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47395092"/>
                  </a:ext>
                </a:extLst>
              </a:tr>
              <a:tr h="30425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u="none" strike="noStrike">
                          <a:effectLst/>
                        </a:rPr>
                        <a:t>9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u="none" strike="noStrike" dirty="0">
                          <a:effectLst/>
                        </a:rPr>
                        <a:t>PROGRAMA DE SEGUIMIENTO A </a:t>
                      </a:r>
                      <a:r>
                        <a:rPr lang="es-ES" sz="1100" b="1" u="none" strike="noStrike" dirty="0" smtClean="0">
                          <a:effectLst/>
                        </a:rPr>
                        <a:t>REINCIDENCIAS </a:t>
                      </a:r>
                      <a:r>
                        <a:rPr lang="es-ES" sz="1100" b="1" u="none" strike="noStrike" dirty="0">
                          <a:effectLst/>
                        </a:rPr>
                        <a:t>DE VIOLENCIA FAMILIAR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u="none" strike="noStrike" dirty="0">
                          <a:effectLst/>
                        </a:rPr>
                        <a:t>20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70414703"/>
                  </a:ext>
                </a:extLst>
              </a:tr>
              <a:tr h="17287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u="none" strike="noStrike">
                          <a:effectLst/>
                        </a:rPr>
                        <a:t>10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u="none" strike="noStrike" dirty="0">
                          <a:effectLst/>
                        </a:rPr>
                        <a:t>JUNTA DE </a:t>
                      </a:r>
                      <a:r>
                        <a:rPr lang="es-ES" sz="1100" b="1" u="none" strike="noStrike" dirty="0" err="1">
                          <a:effectLst/>
                        </a:rPr>
                        <a:t>COMITES</a:t>
                      </a:r>
                      <a:r>
                        <a:rPr lang="es-ES" sz="1100" b="1" u="none" strike="noStrike" dirty="0">
                          <a:effectLst/>
                        </a:rPr>
                        <a:t> PROXPOL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u="none" strike="noStrike" dirty="0">
                          <a:effectLst/>
                        </a:rPr>
                        <a:t>459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95169413"/>
                  </a:ext>
                </a:extLst>
              </a:tr>
              <a:tr h="17287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u="none" strike="noStrike">
                          <a:effectLst/>
                        </a:rPr>
                        <a:t>11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u="none" strike="noStrike">
                          <a:effectLst/>
                        </a:rPr>
                        <a:t>ENTREGA DE TRIPITICOS SOBRE PREVENCION ADICCIONES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u="none" strike="noStrike" dirty="0">
                          <a:effectLst/>
                        </a:rPr>
                        <a:t>900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93761658"/>
                  </a:ext>
                </a:extLst>
              </a:tr>
              <a:tr h="17287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u="none" strike="noStrike">
                          <a:effectLst/>
                        </a:rPr>
                        <a:t>12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u="none" strike="noStrike">
                          <a:effectLst/>
                        </a:rPr>
                        <a:t>TALLER " POR MI SALUD SEXUAL Y REPRODUCTIVA"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u="none" strike="noStrike" dirty="0">
                          <a:effectLst/>
                        </a:rPr>
                        <a:t>8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27495917"/>
                  </a:ext>
                </a:extLst>
              </a:tr>
              <a:tr h="17287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u="none" strike="noStrike">
                          <a:effectLst/>
                        </a:rPr>
                        <a:t>13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u="none" strike="noStrike">
                          <a:effectLst/>
                        </a:rPr>
                        <a:t>ENTREVISTAS SEGUIMIENTO A JOVENES TALLER DE MUSICA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u="none" strike="noStrike" dirty="0">
                          <a:effectLst/>
                        </a:rPr>
                        <a:t>16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05187971"/>
                  </a:ext>
                </a:extLst>
              </a:tr>
              <a:tr h="17287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u="none" strike="noStrike">
                          <a:effectLst/>
                        </a:rPr>
                        <a:t>14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u="none" strike="noStrike">
                          <a:effectLst/>
                        </a:rPr>
                        <a:t>TALLER SOBRE SUSTANCIAS NOCIVAS (CIERRE)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u="none" strike="noStrike" dirty="0">
                          <a:effectLst/>
                        </a:rPr>
                        <a:t>34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29369490"/>
                  </a:ext>
                </a:extLst>
              </a:tr>
              <a:tr h="17287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u="none" strike="noStrike">
                          <a:effectLst/>
                        </a:rPr>
                        <a:t>15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u="none" strike="noStrike">
                          <a:effectLst/>
                        </a:rPr>
                        <a:t>TALLER PARA PADRES DE FAMILIA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u="none" strike="noStrike" dirty="0">
                          <a:effectLst/>
                        </a:rPr>
                        <a:t>11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84184201"/>
                  </a:ext>
                </a:extLst>
              </a:tr>
              <a:tr h="30425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u="none" strike="noStrike">
                          <a:effectLst/>
                        </a:rPr>
                        <a:t>16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u="none" strike="noStrike">
                          <a:effectLst/>
                        </a:rPr>
                        <a:t>TALLE " SINDORME DE BURNOUT Y MANEJO DE EMOCIONES" POLICIAS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u="none" strike="noStrike" dirty="0">
                          <a:effectLst/>
                        </a:rPr>
                        <a:t>147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17409579"/>
                  </a:ext>
                </a:extLst>
              </a:tr>
              <a:tr h="17287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u="none" strike="noStrike">
                          <a:effectLst/>
                        </a:rPr>
                        <a:t>17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u="none" strike="noStrike">
                          <a:effectLst/>
                        </a:rPr>
                        <a:t>TALLER DE LAS 9 S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u="none" strike="noStrike" dirty="0">
                          <a:effectLst/>
                        </a:rPr>
                        <a:t>59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96639961"/>
                  </a:ext>
                </a:extLst>
              </a:tr>
              <a:tr h="172872">
                <a:tc>
                  <a:txBody>
                    <a:bodyPr/>
                    <a:lstStyle/>
                    <a:p>
                      <a:pPr algn="ctr" fontAlgn="b"/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u="none" strike="noStrike">
                          <a:effectLst/>
                        </a:rPr>
                        <a:t>TOTAL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u="none" strike="noStrike" dirty="0">
                          <a:effectLst/>
                        </a:rPr>
                        <a:t>3579</a:t>
                      </a:r>
                      <a:endParaRPr lang="es-ES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92389121"/>
                  </a:ext>
                </a:extLst>
              </a:tr>
            </a:tbl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505205"/>
              </p:ext>
            </p:extLst>
          </p:nvPr>
        </p:nvGraphicFramePr>
        <p:xfrm>
          <a:off x="1787111" y="801251"/>
          <a:ext cx="5912401" cy="5987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12401">
                  <a:extLst>
                    <a:ext uri="{9D8B030D-6E8A-4147-A177-3AD203B41FA5}">
                      <a16:colId xmlns:a16="http://schemas.microsoft.com/office/drawing/2014/main" val="2362720232"/>
                    </a:ext>
                  </a:extLst>
                </a:gridCol>
              </a:tblGrid>
              <a:tr h="29935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effectLst/>
                        </a:rPr>
                        <a:t>DIRECCIÓN DE PREVENCIÓN SOCIAL</a:t>
                      </a:r>
                      <a:endParaRPr lang="es-ES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70106819"/>
                  </a:ext>
                </a:extLst>
              </a:tr>
              <a:tr h="299356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u="none" strike="noStrike" dirty="0">
                          <a:effectLst/>
                        </a:rPr>
                        <a:t>ACUMULADO DE PERSONAS ATENDIDAS SEPTIEMBRE 2021</a:t>
                      </a:r>
                      <a:endParaRPr lang="es-MX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753014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01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402235" y="579487"/>
            <a:ext cx="833953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es-MX" sz="1600" b="1" dirty="0">
                <a:latin typeface="Arial Black" panose="020B0A04020102020204" pitchFamily="34" charset="0"/>
              </a:rPr>
              <a:t>SECRETARIA DE SEGURIDAD CIUDADANA Y JUSTICIA </a:t>
            </a:r>
            <a:r>
              <a:rPr lang="es-MX" sz="1600" b="1" dirty="0" smtClean="0">
                <a:latin typeface="Arial Black" panose="020B0A04020102020204" pitchFamily="34" charset="0"/>
              </a:rPr>
              <a:t>CÍVICA</a:t>
            </a:r>
          </a:p>
          <a:p>
            <a:pPr algn="ctr" fontAlgn="b"/>
            <a:endParaRPr lang="es-MX" sz="1600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sz="1600" b="1" dirty="0">
                <a:latin typeface="Arial Black" panose="020B0A04020102020204" pitchFamily="34" charset="0"/>
              </a:rPr>
              <a:t>DIVISIÓN DE TRÁNSITO Y </a:t>
            </a:r>
            <a:r>
              <a:rPr lang="es-MX" sz="1600" b="1" dirty="0" smtClean="0">
                <a:latin typeface="Arial Black" panose="020B0A04020102020204" pitchFamily="34" charset="0"/>
              </a:rPr>
              <a:t>VIALIDAD</a:t>
            </a:r>
          </a:p>
          <a:p>
            <a:pPr algn="ctr" fontAlgn="b"/>
            <a:endParaRPr lang="es-MX" sz="1600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sz="1600" b="1" dirty="0">
                <a:latin typeface="Arial Black" panose="020B0A04020102020204" pitchFamily="34" charset="0"/>
              </a:rPr>
              <a:t>GRAL. ESCOBEDO N. L. </a:t>
            </a:r>
            <a:endParaRPr lang="es-MX" sz="1600" b="1" dirty="0" smtClean="0">
              <a:latin typeface="Arial Black" panose="020B0A04020102020204" pitchFamily="34" charset="0"/>
            </a:endParaRPr>
          </a:p>
          <a:p>
            <a:pPr algn="ctr" fontAlgn="b"/>
            <a:endParaRPr lang="es-MX" sz="1600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sz="1600" dirty="0" smtClean="0">
                <a:latin typeface="Arial Black" panose="020B0A04020102020204" pitchFamily="34" charset="0"/>
              </a:rPr>
              <a:t>FACTORES </a:t>
            </a:r>
            <a:r>
              <a:rPr lang="es-MX" sz="1600" dirty="0" smtClean="0">
                <a:latin typeface="Arial Black" panose="020B0A04020102020204" pitchFamily="34" charset="0"/>
              </a:rPr>
              <a:t>SEPTIEMBRE </a:t>
            </a:r>
            <a:r>
              <a:rPr lang="es-MX" sz="1600" dirty="0" smtClean="0">
                <a:latin typeface="Arial Black" panose="020B0A04020102020204" pitchFamily="34" charset="0"/>
              </a:rPr>
              <a:t>2021</a:t>
            </a:r>
          </a:p>
          <a:p>
            <a:pPr fontAlgn="b"/>
            <a:r>
              <a:rPr lang="es-MX" b="1" dirty="0" smtClean="0"/>
              <a:t>                                                   FACTOR</a:t>
            </a:r>
            <a:r>
              <a:rPr lang="es-MX" dirty="0" smtClean="0"/>
              <a:t>                                             </a:t>
            </a:r>
            <a:r>
              <a:rPr lang="es-MX" b="1" dirty="0" smtClean="0"/>
              <a:t>SEPTIEMBRE 2021</a:t>
            </a:r>
            <a:endParaRPr lang="es-MX" b="1" dirty="0" smtClean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5812" l="2929" r="9874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1135" y="113429"/>
            <a:ext cx="863485" cy="11307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886" y="172301"/>
            <a:ext cx="1143841" cy="1071882"/>
          </a:xfrm>
          <a:prstGeom prst="rect">
            <a:avLst/>
          </a:prstGeom>
        </p:spPr>
      </p:pic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9127285"/>
              </p:ext>
            </p:extLst>
          </p:nvPr>
        </p:nvGraphicFramePr>
        <p:xfrm>
          <a:off x="2015135" y="3063185"/>
          <a:ext cx="6096000" cy="2993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0818">
                  <a:extLst>
                    <a:ext uri="{9D8B030D-6E8A-4147-A177-3AD203B41FA5}">
                      <a16:colId xmlns:a16="http://schemas.microsoft.com/office/drawing/2014/main" val="530784954"/>
                    </a:ext>
                  </a:extLst>
                </a:gridCol>
                <a:gridCol w="4214192">
                  <a:extLst>
                    <a:ext uri="{9D8B030D-6E8A-4147-A177-3AD203B41FA5}">
                      <a16:colId xmlns:a16="http://schemas.microsoft.com/office/drawing/2014/main" val="1167954376"/>
                    </a:ext>
                  </a:extLst>
                </a:gridCol>
                <a:gridCol w="1470990">
                  <a:extLst>
                    <a:ext uri="{9D8B030D-6E8A-4147-A177-3AD203B41FA5}">
                      <a16:colId xmlns:a16="http://schemas.microsoft.com/office/drawing/2014/main" val="2900758940"/>
                    </a:ext>
                  </a:extLst>
                </a:gridCol>
              </a:tblGrid>
              <a:tr h="412759">
                <a:tc>
                  <a:txBody>
                    <a:bodyPr/>
                    <a:lstStyle/>
                    <a:p>
                      <a:r>
                        <a:rPr lang="es-MX" sz="1600" b="1" dirty="0" smtClean="0"/>
                        <a:t>1.-</a:t>
                      </a:r>
                      <a:endParaRPr lang="es-MX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/>
                        <a:t>PARTICIPAR</a:t>
                      </a:r>
                      <a:r>
                        <a:rPr lang="es-MX" sz="1600" b="1" baseline="0" dirty="0" smtClean="0"/>
                        <a:t> EN UN HECHO DE TRÁNSITO</a:t>
                      </a:r>
                      <a:endParaRPr lang="es-MX" sz="16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/>
                        <a:t>255</a:t>
                      </a:r>
                      <a:endParaRPr lang="es-MX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712749"/>
                  </a:ext>
                </a:extLst>
              </a:tr>
              <a:tr h="361257">
                <a:tc>
                  <a:txBody>
                    <a:bodyPr/>
                    <a:lstStyle/>
                    <a:p>
                      <a:r>
                        <a:rPr lang="es-MX" sz="1600" b="1" dirty="0" smtClean="0"/>
                        <a:t>2.-</a:t>
                      </a:r>
                      <a:endParaRPr lang="es-MX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/>
                        <a:t>MANEJAR</a:t>
                      </a:r>
                      <a:r>
                        <a:rPr lang="es-MX" sz="1600" b="1" baseline="0" dirty="0" smtClean="0"/>
                        <a:t> SIN LICENCIA</a:t>
                      </a:r>
                      <a:endParaRPr lang="es-MX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solidFill>
                            <a:schemeClr val="tx1"/>
                          </a:solidFill>
                        </a:rPr>
                        <a:t>116</a:t>
                      </a:r>
                      <a:endParaRPr lang="es-MX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2987770"/>
                  </a:ext>
                </a:extLst>
              </a:tr>
              <a:tr h="361257">
                <a:tc>
                  <a:txBody>
                    <a:bodyPr/>
                    <a:lstStyle/>
                    <a:p>
                      <a:r>
                        <a:rPr lang="es-MX" sz="1600" b="1" dirty="0" smtClean="0"/>
                        <a:t>3.-</a:t>
                      </a:r>
                      <a:endParaRPr lang="es-MX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/>
                        <a:t>ESTACIONARSE</a:t>
                      </a:r>
                      <a:r>
                        <a:rPr lang="es-MX" sz="1600" b="1" baseline="0" dirty="0" smtClean="0"/>
                        <a:t> EN LUGAR PROHIBIDO</a:t>
                      </a:r>
                      <a:endParaRPr lang="es-MX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solidFill>
                            <a:schemeClr val="tx1"/>
                          </a:solidFill>
                        </a:rPr>
                        <a:t>78</a:t>
                      </a:r>
                      <a:endParaRPr lang="es-MX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7893805"/>
                  </a:ext>
                </a:extLst>
              </a:tr>
              <a:tr h="361257">
                <a:tc>
                  <a:txBody>
                    <a:bodyPr/>
                    <a:lstStyle/>
                    <a:p>
                      <a:r>
                        <a:rPr lang="es-MX" sz="1600" b="1" dirty="0" smtClean="0"/>
                        <a:t>4.-</a:t>
                      </a:r>
                      <a:endParaRPr lang="es-MX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/>
                        <a:t>NO</a:t>
                      </a:r>
                      <a:r>
                        <a:rPr lang="es-MX" sz="1600" b="1" baseline="0" dirty="0" smtClean="0"/>
                        <a:t> PORTAR TARJETA DE CIRCULACIÓN</a:t>
                      </a:r>
                      <a:endParaRPr lang="es-MX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solidFill>
                            <a:schemeClr val="tx1"/>
                          </a:solidFill>
                        </a:rPr>
                        <a:t>69</a:t>
                      </a:r>
                      <a:endParaRPr lang="es-MX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109422"/>
                  </a:ext>
                </a:extLst>
              </a:tr>
              <a:tr h="412759">
                <a:tc>
                  <a:txBody>
                    <a:bodyPr/>
                    <a:lstStyle/>
                    <a:p>
                      <a:r>
                        <a:rPr lang="es-MX" sz="1600" b="1" dirty="0" smtClean="0"/>
                        <a:t>5.-</a:t>
                      </a:r>
                      <a:endParaRPr lang="es-MX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>
                          <a:solidFill>
                            <a:schemeClr val="tx1"/>
                          </a:solidFill>
                        </a:rPr>
                        <a:t>FALTA</a:t>
                      </a:r>
                      <a:r>
                        <a:rPr lang="es-MX" sz="1600" b="1" baseline="0" dirty="0" smtClean="0">
                          <a:solidFill>
                            <a:schemeClr val="tx1"/>
                          </a:solidFill>
                        </a:rPr>
                        <a:t> DE SEGURO DE RESPONSABILIDAD CIVIL</a:t>
                      </a:r>
                      <a:endParaRPr lang="es-MX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solidFill>
                            <a:schemeClr val="tx1"/>
                          </a:solidFill>
                        </a:rPr>
                        <a:t>63</a:t>
                      </a:r>
                      <a:endParaRPr lang="es-MX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9830875"/>
                  </a:ext>
                </a:extLst>
              </a:tr>
              <a:tr h="361257">
                <a:tc>
                  <a:txBody>
                    <a:bodyPr/>
                    <a:lstStyle/>
                    <a:p>
                      <a:r>
                        <a:rPr lang="es-MX" sz="1600" b="1" dirty="0" smtClean="0"/>
                        <a:t>6.-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>
                          <a:solidFill>
                            <a:schemeClr val="tx1"/>
                          </a:solidFill>
                        </a:rPr>
                        <a:t>PASARSE</a:t>
                      </a:r>
                      <a:r>
                        <a:rPr lang="es-MX" sz="1600" b="1" baseline="0" dirty="0" smtClean="0">
                          <a:solidFill>
                            <a:schemeClr val="tx1"/>
                          </a:solidFill>
                        </a:rPr>
                        <a:t> LUZ ROJA</a:t>
                      </a:r>
                      <a:endParaRPr lang="es-MX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solidFill>
                            <a:schemeClr val="tx1"/>
                          </a:solidFill>
                        </a:rPr>
                        <a:t>38</a:t>
                      </a:r>
                      <a:endParaRPr lang="es-MX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1538174"/>
                  </a:ext>
                </a:extLst>
              </a:tr>
              <a:tr h="361257">
                <a:tc>
                  <a:txBody>
                    <a:bodyPr/>
                    <a:lstStyle/>
                    <a:p>
                      <a:endParaRPr lang="es-MX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094831"/>
                  </a:ext>
                </a:extLst>
              </a:tr>
              <a:tr h="361257">
                <a:tc>
                  <a:txBody>
                    <a:bodyPr/>
                    <a:lstStyle/>
                    <a:p>
                      <a:endParaRPr lang="es-MX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0693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43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1079</TotalTime>
  <Words>421</Words>
  <Application>Microsoft Office PowerPoint</Application>
  <PresentationFormat>Presentación en pantalla (4:3)</PresentationFormat>
  <Paragraphs>197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Arial Narrow</vt:lpstr>
      <vt:lpstr>Calibri</vt:lpstr>
      <vt:lpstr>Calibri Light</vt:lpstr>
      <vt:lpstr>Retrospección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EDUARDO AGUILAR</dc:creator>
  <cp:lastModifiedBy>Usuario de Windows</cp:lastModifiedBy>
  <cp:revision>411</cp:revision>
  <dcterms:created xsi:type="dcterms:W3CDTF">2019-08-23T21:31:08Z</dcterms:created>
  <dcterms:modified xsi:type="dcterms:W3CDTF">2021-10-12T20:17:11Z</dcterms:modified>
</cp:coreProperties>
</file>