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E8C"/>
    <a:srgbClr val="AC3804"/>
    <a:srgbClr val="CC0000"/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D97A-4515-4264-A54E-AC4CE9FDAEF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1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</a:t>
            </a:r>
            <a:r>
              <a:rPr lang="es-MX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CIUDADANA</a:t>
            </a:r>
            <a:endParaRPr lang="es-MX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NOVIEMBRE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9595"/>
              </p:ext>
            </p:extLst>
          </p:nvPr>
        </p:nvGraphicFramePr>
        <p:xfrm>
          <a:off x="812185" y="2107704"/>
          <a:ext cx="7569730" cy="3829050"/>
        </p:xfrm>
        <a:graphic>
          <a:graphicData uri="http://schemas.openxmlformats.org/drawingml/2006/table">
            <a:tbl>
              <a:tblPr/>
              <a:tblGrid>
                <a:gridCol w="1299524">
                  <a:extLst>
                    <a:ext uri="{9D8B030D-6E8A-4147-A177-3AD203B41FA5}">
                      <a16:colId xmlns:a16="http://schemas.microsoft.com/office/drawing/2014/main" val="2796644873"/>
                    </a:ext>
                  </a:extLst>
                </a:gridCol>
                <a:gridCol w="2183200">
                  <a:extLst>
                    <a:ext uri="{9D8B030D-6E8A-4147-A177-3AD203B41FA5}">
                      <a16:colId xmlns:a16="http://schemas.microsoft.com/office/drawing/2014/main" val="539277554"/>
                    </a:ext>
                  </a:extLst>
                </a:gridCol>
                <a:gridCol w="2157211">
                  <a:extLst>
                    <a:ext uri="{9D8B030D-6E8A-4147-A177-3AD203B41FA5}">
                      <a16:colId xmlns:a16="http://schemas.microsoft.com/office/drawing/2014/main" val="806370337"/>
                    </a:ext>
                  </a:extLst>
                </a:gridCol>
                <a:gridCol w="1929795">
                  <a:extLst>
                    <a:ext uri="{9D8B030D-6E8A-4147-A177-3AD203B41FA5}">
                      <a16:colId xmlns:a16="http://schemas.microsoft.com/office/drawing/2014/main" val="715956139"/>
                    </a:ext>
                  </a:extLst>
                </a:gridCol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ROBO A CASA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9785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</a:t>
                      </a:r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</a:t>
                      </a:r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592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9971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30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359917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9583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362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-22.22%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9658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+215.38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12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46253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ROBO A NEGOCIO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5388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440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9043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-21.25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541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865788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ROBO DE VEHICULO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5857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492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+166.67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160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-16.22%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</a:t>
            </a:r>
            <a:r>
              <a:rPr lang="es-MX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CIUDADANA</a:t>
            </a:r>
            <a:endParaRPr lang="es-MX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NOVIEMBRE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49189"/>
              </p:ext>
            </p:extLst>
          </p:nvPr>
        </p:nvGraphicFramePr>
        <p:xfrm>
          <a:off x="801177" y="2070795"/>
          <a:ext cx="7541645" cy="4067175"/>
        </p:xfrm>
        <a:graphic>
          <a:graphicData uri="http://schemas.openxmlformats.org/drawingml/2006/table">
            <a:tbl>
              <a:tblPr/>
              <a:tblGrid>
                <a:gridCol w="1294703">
                  <a:extLst>
                    <a:ext uri="{9D8B030D-6E8A-4147-A177-3AD203B41FA5}">
                      <a16:colId xmlns:a16="http://schemas.microsoft.com/office/drawing/2014/main" val="1018431540"/>
                    </a:ext>
                  </a:extLst>
                </a:gridCol>
                <a:gridCol w="2175100">
                  <a:extLst>
                    <a:ext uri="{9D8B030D-6E8A-4147-A177-3AD203B41FA5}">
                      <a16:colId xmlns:a16="http://schemas.microsoft.com/office/drawing/2014/main" val="896604025"/>
                    </a:ext>
                  </a:extLst>
                </a:gridCol>
                <a:gridCol w="2149207">
                  <a:extLst>
                    <a:ext uri="{9D8B030D-6E8A-4147-A177-3AD203B41FA5}">
                      <a16:colId xmlns:a16="http://schemas.microsoft.com/office/drawing/2014/main" val="2486247734"/>
                    </a:ext>
                  </a:extLst>
                </a:gridCol>
                <a:gridCol w="1922635">
                  <a:extLst>
                    <a:ext uri="{9D8B030D-6E8A-4147-A177-3AD203B41FA5}">
                      <a16:colId xmlns:a16="http://schemas.microsoft.com/office/drawing/2014/main" val="2733490935"/>
                    </a:ext>
                  </a:extLst>
                </a:gridCol>
              </a:tblGrid>
              <a:tr h="2331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VIOLENCIA FAMILIAR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19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058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+17.97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166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+12.08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2241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50179"/>
                  </a:ext>
                </a:extLst>
              </a:tr>
              <a:tr h="2330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4938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669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+36.36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198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64140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13087"/>
                  </a:ext>
                </a:extLst>
              </a:tr>
              <a:tr h="2330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1719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158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+75.00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563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+200.00%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9888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687851"/>
                  </a:ext>
                </a:extLst>
              </a:tr>
              <a:tr h="2330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7668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2020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NOVIEMBRE 2021</a:t>
                      </a:r>
                      <a:endParaRPr lang="es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402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681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1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28839" y="279160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Black" pitchFamily="34" charset="0"/>
              </a:rPr>
              <a:t>DIRECCIÓN </a:t>
            </a:r>
            <a:r>
              <a:rPr lang="es-MX" dirty="0">
                <a:latin typeface="Arial Black" pitchFamily="34" charset="0"/>
              </a:rPr>
              <a:t>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529" y="182333"/>
            <a:ext cx="993914" cy="1161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9" y="182333"/>
            <a:ext cx="916652" cy="11616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71662"/>
              </p:ext>
            </p:extLst>
          </p:nvPr>
        </p:nvGraphicFramePr>
        <p:xfrm>
          <a:off x="1787111" y="801251"/>
          <a:ext cx="5912401" cy="59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401">
                  <a:extLst>
                    <a:ext uri="{9D8B030D-6E8A-4147-A177-3AD203B41FA5}">
                      <a16:colId xmlns:a16="http://schemas.microsoft.com/office/drawing/2014/main" val="2362720232"/>
                    </a:ext>
                  </a:extLst>
                </a:gridCol>
              </a:tblGrid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DIRECCIÓN DE PREVENCIÓN SOCIAL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0106819"/>
                  </a:ext>
                </a:extLst>
              </a:tr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  <a:r>
                        <a:rPr lang="es-MX" sz="1400" b="1" u="none" strike="noStrike" dirty="0" smtClean="0">
                          <a:effectLst/>
                        </a:rPr>
                        <a:t>NOVIEMBRE </a:t>
                      </a:r>
                      <a:r>
                        <a:rPr lang="es-MX" sz="1400" b="1" u="none" strike="noStrike" dirty="0">
                          <a:effectLst/>
                        </a:rPr>
                        <a:t>2021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5301425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28388"/>
              </p:ext>
            </p:extLst>
          </p:nvPr>
        </p:nvGraphicFramePr>
        <p:xfrm>
          <a:off x="1003300" y="2018881"/>
          <a:ext cx="7137400" cy="2964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161">
                  <a:extLst>
                    <a:ext uri="{9D8B030D-6E8A-4147-A177-3AD203B41FA5}">
                      <a16:colId xmlns:a16="http://schemas.microsoft.com/office/drawing/2014/main" val="1718178937"/>
                    </a:ext>
                  </a:extLst>
                </a:gridCol>
                <a:gridCol w="4664765">
                  <a:extLst>
                    <a:ext uri="{9D8B030D-6E8A-4147-A177-3AD203B41FA5}">
                      <a16:colId xmlns:a16="http://schemas.microsoft.com/office/drawing/2014/main" val="202341802"/>
                    </a:ext>
                  </a:extLst>
                </a:gridCol>
                <a:gridCol w="2190474">
                  <a:extLst>
                    <a:ext uri="{9D8B030D-6E8A-4147-A177-3AD203B41FA5}">
                      <a16:colId xmlns:a16="http://schemas.microsoft.com/office/drawing/2014/main" val="264976896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r>
                        <a:rPr lang="es-E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424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1868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ATENCION MODULO UNAVI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5297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ATENCION EN CENTRO DE PROXIMIDAD EN CAIPA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363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PROTOCOLO DE VIOLENCIA FAMILIAR DISPOSITIVOS "SMART WATCH"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4211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752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DEPORTE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1867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RETAS DE FUTBOL POLICIAS VS VECINOS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44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VISITAS DE SEGUIMIENTO DE RELOJES SALVAVIDAS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203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TALLER DE CAPACITACIÓN Y METODOLOGIA MUSICA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7279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JUNTAS DE COMITES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3773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PAZ ESCOLAR (PLATICAS PREVENCIÓN)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075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336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02234" y="765018"/>
            <a:ext cx="83395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SECRETARIA DE SEGURIDAD </a:t>
            </a:r>
            <a:r>
              <a:rPr lang="es-MX" sz="1600" b="1" dirty="0" smtClean="0">
                <a:latin typeface="Arial Black" panose="020B0A04020102020204" pitchFamily="34" charset="0"/>
              </a:rPr>
              <a:t>CIUDADANA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 smtClean="0">
                <a:latin typeface="Arial Black" panose="020B0A04020102020204" pitchFamily="34" charset="0"/>
              </a:rPr>
              <a:t>DIRECCIÓN </a:t>
            </a:r>
            <a:r>
              <a:rPr lang="es-MX" sz="1600" b="1" dirty="0">
                <a:latin typeface="Arial Black" panose="020B0A04020102020204" pitchFamily="34" charset="0"/>
              </a:rPr>
              <a:t>DE TRÁNSITO Y </a:t>
            </a:r>
            <a:r>
              <a:rPr lang="es-MX" sz="1600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GRAL. ESCOBEDO N. L. </a:t>
            </a:r>
            <a:endParaRPr lang="es-MX" sz="1600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dirty="0" smtClean="0">
                <a:latin typeface="Arial Black" panose="020B0A04020102020204" pitchFamily="34" charset="0"/>
              </a:rPr>
              <a:t>FACTORES NOVIEMBRE 2021</a:t>
            </a:r>
          </a:p>
          <a:p>
            <a:pPr fontAlgn="b"/>
            <a:r>
              <a:rPr lang="es-MX" b="1" dirty="0" smtClean="0"/>
              <a:t>                                              </a:t>
            </a:r>
          </a:p>
          <a:p>
            <a:pPr fontAlgn="b"/>
            <a:r>
              <a:rPr lang="es-MX" b="1" dirty="0"/>
              <a:t> </a:t>
            </a:r>
            <a:r>
              <a:rPr lang="es-MX" b="1" dirty="0" smtClean="0"/>
              <a:t>                                                   </a:t>
            </a:r>
            <a:r>
              <a:rPr lang="es-MX" b="1" smtClean="0"/>
              <a:t>FACTOR</a:t>
            </a:r>
            <a:r>
              <a:rPr lang="es-MX" smtClean="0"/>
              <a:t>                                               </a:t>
            </a:r>
            <a:r>
              <a:rPr lang="es-MX" b="1" smtClean="0"/>
              <a:t>NOVIEMBRE </a:t>
            </a:r>
            <a:r>
              <a:rPr lang="es-MX" b="1" dirty="0" smtClean="0"/>
              <a:t>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723" y="281014"/>
            <a:ext cx="1063072" cy="1207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36" y="281015"/>
            <a:ext cx="952500" cy="12071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42566"/>
              </p:ext>
            </p:extLst>
          </p:nvPr>
        </p:nvGraphicFramePr>
        <p:xfrm>
          <a:off x="1444487" y="3247839"/>
          <a:ext cx="6255025" cy="243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181">
                  <a:extLst>
                    <a:ext uri="{9D8B030D-6E8A-4147-A177-3AD203B41FA5}">
                      <a16:colId xmlns:a16="http://schemas.microsoft.com/office/drawing/2014/main" val="1677831066"/>
                    </a:ext>
                  </a:extLst>
                </a:gridCol>
                <a:gridCol w="4711233">
                  <a:extLst>
                    <a:ext uri="{9D8B030D-6E8A-4147-A177-3AD203B41FA5}">
                      <a16:colId xmlns:a16="http://schemas.microsoft.com/office/drawing/2014/main" val="2825617244"/>
                    </a:ext>
                  </a:extLst>
                </a:gridCol>
                <a:gridCol w="1104611">
                  <a:extLst>
                    <a:ext uri="{9D8B030D-6E8A-4147-A177-3AD203B41FA5}">
                      <a16:colId xmlns:a16="http://schemas.microsoft.com/office/drawing/2014/main" val="173129578"/>
                    </a:ext>
                  </a:extLst>
                </a:gridCol>
              </a:tblGrid>
              <a:tr h="21799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PARTICIPAR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UN HECHO DE TRÁNSITO</a:t>
                      </a:r>
                      <a:endParaRPr lang="es-MX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329177"/>
                  </a:ext>
                </a:extLst>
              </a:tr>
              <a:tr h="18103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MANEJAR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 LICENCIA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53720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PORTAR TARJETA DE CIRCULACIÓN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33816"/>
                  </a:ext>
                </a:extLst>
              </a:tr>
              <a:tr h="19139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SEGURO DE RESPONSABILIDAD CIVIL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19598"/>
                  </a:ext>
                </a:extLst>
              </a:tr>
              <a:tr h="18103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ESTACIONARSE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LUGAR PROHIBIDO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57085"/>
                  </a:ext>
                </a:extLst>
              </a:tr>
              <a:tr h="18103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6.-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CASCO PROTECTOR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627285"/>
                  </a:ext>
                </a:extLst>
              </a:tr>
              <a:tr h="18103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PASARSE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LUZ ROJA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80067"/>
                  </a:ext>
                </a:extLst>
              </a:tr>
              <a:tr h="217241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8.-</a:t>
                      </a:r>
                      <a:endParaRPr lang="es-E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CIRCULAR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VÍA RESTRINGIDA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17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1268</TotalTime>
  <Words>371</Words>
  <Application>Microsoft Office PowerPoint</Application>
  <PresentationFormat>Presentación en pantalla (4:3)</PresentationFormat>
  <Paragraphs>184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479</cp:revision>
  <dcterms:created xsi:type="dcterms:W3CDTF">2019-08-23T21:31:08Z</dcterms:created>
  <dcterms:modified xsi:type="dcterms:W3CDTF">2021-12-17T23:12:26Z</dcterms:modified>
</cp:coreProperties>
</file>