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75" r:id="rId2"/>
  </p:sldIdLst>
  <p:sldSz cx="9144000" cy="6858000" type="letter"/>
  <p:notesSz cx="7004050" cy="92233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3159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6318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09477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12636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015795" algn="l" defTabSz="806318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418954" algn="l" defTabSz="806318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822113" algn="l" defTabSz="806318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225272" algn="l" defTabSz="806318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0">
          <p15:clr>
            <a:srgbClr val="A4A3A4"/>
          </p15:clr>
        </p15:guide>
        <p15:guide id="2" pos="3516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94660"/>
  </p:normalViewPr>
  <p:slideViewPr>
    <p:cSldViewPr>
      <p:cViewPr varScale="1">
        <p:scale>
          <a:sx n="111" d="100"/>
          <a:sy n="111" d="100"/>
        </p:scale>
        <p:origin x="174" y="90"/>
      </p:cViewPr>
      <p:guideLst>
        <p:guide orient="horz" pos="2200"/>
        <p:guide pos="3516"/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1" y="4664147"/>
            <a:ext cx="915109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4879" tIns="47440" rIns="94879" bIns="4744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9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8"/>
            <a:ext cx="7772400" cy="1199704"/>
          </a:xfrm>
        </p:spPr>
        <p:txBody>
          <a:bodyPr lIns="47440" rIns="47440"/>
          <a:lstStyle>
            <a:lvl1pPr marL="0" marR="66415" indent="0" algn="r">
              <a:buNone/>
              <a:defRPr>
                <a:solidFill>
                  <a:schemeClr val="tx2"/>
                </a:solidFill>
              </a:defRPr>
            </a:lvl1pPr>
            <a:lvl2pPr marL="474397" indent="0" algn="ctr">
              <a:buNone/>
            </a:lvl2pPr>
            <a:lvl3pPr marL="948794" indent="0" algn="ctr">
              <a:buNone/>
            </a:lvl3pPr>
            <a:lvl4pPr marL="1423192" indent="0" algn="ctr">
              <a:buNone/>
            </a:lvl4pPr>
            <a:lvl5pPr marL="1897589" indent="0" algn="ctr">
              <a:buNone/>
            </a:lvl5pPr>
            <a:lvl6pPr marL="2371986" indent="0" algn="ctr">
              <a:buNone/>
            </a:lvl6pPr>
            <a:lvl7pPr marL="2846383" indent="0" algn="ctr">
              <a:buNone/>
            </a:lvl7pPr>
            <a:lvl8pPr marL="3320780" indent="0" algn="ctr">
              <a:buNone/>
            </a:lvl8pPr>
            <a:lvl9pPr marL="3795177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4" y="4953001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06CA549-DB9A-4125-B6BF-0A73559EF18E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B36014B-494C-48BC-A480-553685FA5F8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D5EBA-9432-43E4-8A56-4086F184F9B4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CAAA5-552E-4B32-A317-4D069539F95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599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59DED-8BB8-45BB-B0E1-917D7D021D67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E4317-7BFF-438E-A8ED-CFCBF9865E8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AD266-D2A9-4722-9E64-D07DA9CC203B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A92F-53A0-4531-994A-4E24975C68C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3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9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4" y="2931712"/>
            <a:ext cx="4572000" cy="1454888"/>
          </a:xfrm>
        </p:spPr>
        <p:txBody>
          <a:bodyPr lIns="94879" rIns="94879" anchor="t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D9248-7DEF-4CE1-89B0-759AF5752635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4DEAF-93D1-4A5E-90D7-87CB7B3B7FF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3"/>
            <a:ext cx="182881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879" tIns="47440" rIns="94879" bIns="47440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5" y="3005473"/>
            <a:ext cx="182881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879" tIns="47440" rIns="94879" bIns="47440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8FC79A-5883-41BD-A62B-EBF2F00A94C6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3ADD7-FE42-4032-A422-FFC04452A2D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5410202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9759" anchor="ctr"/>
          <a:lstStyle>
            <a:lvl1pPr marL="0" indent="0">
              <a:buNone/>
              <a:defRPr sz="2500" b="0">
                <a:solidFill>
                  <a:schemeClr val="bg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7" y="5410202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9759" anchor="ctr"/>
          <a:lstStyle>
            <a:lvl1pPr marL="0" indent="0">
              <a:buNone/>
              <a:defRPr sz="2500" b="0">
                <a:solidFill>
                  <a:schemeClr val="bg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1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3304B9-E3F2-4882-B955-E3C61F0D0C29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2926-BD83-46DD-AD3C-4EC44C4AC70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8F953C-5954-4A09-8910-1113CEBFA04C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CA4E8-F2D4-4210-B474-CB45BF506D0D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03805E-3413-4956-AEDF-D4B8C2680037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D4F8F-61B6-487B-AF94-B7DF3422337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2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6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1" y="5355104"/>
            <a:ext cx="3974592" cy="914400"/>
          </a:xfrm>
        </p:spPr>
        <p:txBody>
          <a:bodyPr/>
          <a:lstStyle>
            <a:lvl1pPr marL="0" indent="0" algn="r">
              <a:buNone/>
              <a:defRPr sz="1700"/>
            </a:lvl1pPr>
            <a:lvl2pPr>
              <a:buNone/>
              <a:defRPr sz="12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2"/>
            <a:ext cx="7479793" cy="457200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3" y="6407946"/>
            <a:ext cx="1920239" cy="365760"/>
          </a:xfrm>
        </p:spPr>
        <p:txBody>
          <a:bodyPr/>
          <a:lstStyle/>
          <a:p>
            <a:pPr>
              <a:defRPr/>
            </a:pPr>
            <a:fld id="{E97F6060-0BB0-4C48-89C2-87BC2EDE2211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83ABB-5568-4839-9E3F-96D0E2ABEE8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4879" tIns="0" rIns="94879" anchor="t"/>
          <a:lstStyle>
            <a:lvl1pPr marL="0" marR="18975" indent="0" algn="r">
              <a:buNone/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1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4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C47AC15-C091-47B3-BCB4-E8307FA7CB8D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6EDE35-9DD0-4BC7-86A9-D96FE9941C7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1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879" tIns="47440" rIns="94879" bIns="4744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879" tIns="47440" rIns="94879" bIns="4744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4879" tIns="47440" rIns="94879" bIns="4744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3" y="4988442"/>
            <a:ext cx="182881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879" tIns="47440" rIns="94879" bIns="47440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2"/>
            <a:ext cx="182881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4879" tIns="47440" rIns="94879" bIns="47440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879" tIns="47440" rIns="94879" bIns="4744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4879" tIns="47440" rIns="94879" bIns="4744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4879" tIns="47440" rIns="94879" bIns="4744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</p:spPr>
        <p:txBody>
          <a:bodyPr vert="horz" lIns="94879" tIns="47440" rIns="94879" bIns="4744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 lIns="94879" tIns="47440" rIns="94879" bIns="4744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3" y="6407946"/>
            <a:ext cx="1920239" cy="365760"/>
          </a:xfrm>
          <a:prstGeom prst="rect">
            <a:avLst/>
          </a:prstGeom>
        </p:spPr>
        <p:txBody>
          <a:bodyPr vert="horz" lIns="94879" tIns="47440" rIns="94879" bIns="4744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1BA1241-C8CB-49AE-8515-C4452F99A83A}" type="datetimeFigureOut">
              <a:rPr lang="es-MX" smtClean="0"/>
              <a:pPr>
                <a:defRPr/>
              </a:pPr>
              <a:t>02/11/2018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lIns="94879" tIns="47440" rIns="94879" bIns="4744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3" y="6407946"/>
            <a:ext cx="365760" cy="365125"/>
          </a:xfrm>
          <a:prstGeom prst="rect">
            <a:avLst/>
          </a:prstGeom>
        </p:spPr>
        <p:txBody>
          <a:bodyPr vert="horz" lIns="94879" tIns="47440" rIns="94879" bIns="47440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500DA14-C6E4-473D-86FA-85ED770C6FD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1" latinLnBrk="0" hangingPunct="1">
        <a:spcBef>
          <a:spcPct val="0"/>
        </a:spcBef>
        <a:buNone/>
        <a:defRPr kumimoji="0" sz="42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79518" indent="-265663" algn="l" rtl="0" eaLnBrk="1" latinLnBrk="0" hangingPunct="1">
        <a:spcBef>
          <a:spcPts val="415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5180" indent="-237199" algn="l" rtl="0" eaLnBrk="1" latinLnBrk="0" hangingPunct="1">
        <a:spcBef>
          <a:spcPts val="336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91867" indent="-237199" algn="l" rtl="0" eaLnBrk="1" latinLnBrk="0" hangingPunct="1">
        <a:spcBef>
          <a:spcPts val="363"/>
        </a:spcBef>
        <a:buClr>
          <a:schemeClr val="accent2"/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185993" indent="-237199" algn="l" rtl="0" eaLnBrk="1" latinLnBrk="0" hangingPunct="1">
        <a:spcBef>
          <a:spcPts val="363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3192" indent="-237199" algn="l" rtl="0" eaLnBrk="1" latinLnBrk="0" hangingPunct="1">
        <a:spcBef>
          <a:spcPts val="363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660390" indent="-237199" algn="l" rtl="0" eaLnBrk="1" latinLnBrk="0" hangingPunct="1">
        <a:spcBef>
          <a:spcPts val="363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1897589" indent="-237199" algn="l" rtl="0" eaLnBrk="1" latinLnBrk="0" hangingPunct="1">
        <a:spcBef>
          <a:spcPts val="363"/>
        </a:spcBef>
        <a:buClr>
          <a:schemeClr val="accent3"/>
        </a:buClr>
        <a:buFont typeface="Wingdings 2"/>
        <a:buChar char="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34788" indent="-237199" algn="l" rtl="0" eaLnBrk="1" latinLnBrk="0" hangingPunct="1">
        <a:spcBef>
          <a:spcPts val="363"/>
        </a:spcBef>
        <a:buClr>
          <a:schemeClr val="accent3"/>
        </a:buClr>
        <a:buFont typeface="Wingdings 2"/>
        <a:buChar char="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371986" indent="-237199" algn="l" rtl="0" eaLnBrk="1" latinLnBrk="0" hangingPunct="1">
        <a:spcBef>
          <a:spcPts val="363"/>
        </a:spcBef>
        <a:buClr>
          <a:schemeClr val="accent3"/>
        </a:buClr>
        <a:buFont typeface="Wingdings 2"/>
        <a:buChar char="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43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487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231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975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719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463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207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795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47 Conector recto"/>
          <p:cNvCxnSpPr/>
          <p:nvPr/>
        </p:nvCxnSpPr>
        <p:spPr>
          <a:xfrm>
            <a:off x="4460503" y="1535244"/>
            <a:ext cx="6583" cy="890493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1858209" y="272739"/>
            <a:ext cx="4946040" cy="573862"/>
          </a:xfrm>
          <a:prstGeom prst="rect">
            <a:avLst/>
          </a:prstGeom>
          <a:noFill/>
        </p:spPr>
        <p:txBody>
          <a:bodyPr wrap="square" lIns="80632" tIns="40316" rIns="80632" bIns="40316" rtlCol="0">
            <a:spAutoFit/>
          </a:bodyPr>
          <a:lstStyle/>
          <a:p>
            <a:pPr algn="ctr"/>
            <a:r>
              <a:rPr lang="es-MX" sz="1600" b="1" dirty="0"/>
              <a:t>Estructura Orgánica</a:t>
            </a:r>
          </a:p>
          <a:p>
            <a:pPr algn="ctr"/>
            <a:r>
              <a:rPr lang="es-MX" sz="1600" b="1" dirty="0" err="1"/>
              <a:t>Sría</a:t>
            </a:r>
            <a:r>
              <a:rPr lang="es-MX" sz="1600" b="1" dirty="0"/>
              <a:t>. de la Contraloría Interna y </a:t>
            </a:r>
            <a:r>
              <a:rPr lang="es-MX" sz="1600" b="1" dirty="0" smtClean="0"/>
              <a:t>Transparencia</a:t>
            </a:r>
            <a:endParaRPr lang="es-MX" sz="1600" b="1" dirty="0"/>
          </a:p>
        </p:txBody>
      </p:sp>
      <p:pic>
        <p:nvPicPr>
          <p:cNvPr id="59" name="58 Imagen" descr="escudo_escobe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265" y="202601"/>
            <a:ext cx="819337" cy="13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60 Rectángulo"/>
          <p:cNvSpPr/>
          <p:nvPr/>
        </p:nvSpPr>
        <p:spPr>
          <a:xfrm>
            <a:off x="3173995" y="1114409"/>
            <a:ext cx="2550133" cy="5437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>
                <a:latin typeface="Arial Narrow" pitchFamily="34" charset="0"/>
              </a:rPr>
              <a:t>SRIO. </a:t>
            </a:r>
            <a:r>
              <a:rPr lang="es-ES" sz="1000" b="1" dirty="0" smtClean="0">
                <a:latin typeface="Arial Narrow" pitchFamily="34" charset="0"/>
              </a:rPr>
              <a:t>DE LA </a:t>
            </a:r>
            <a:r>
              <a:rPr lang="es-ES" sz="1000" b="1" dirty="0" smtClean="0">
                <a:latin typeface="Arial Narrow" pitchFamily="34" charset="0"/>
              </a:rPr>
              <a:t>CONTRALORIA INTERNA, TRANSPARENCIA Y ANTICORRUPCION</a:t>
            </a:r>
            <a:endParaRPr lang="es-ES" sz="1000" b="1" dirty="0">
              <a:latin typeface="Arial Narrow" pitchFamily="34" charset="0"/>
            </a:endParaRPr>
          </a:p>
          <a:p>
            <a:pPr algn="ctr" defTabSz="509548">
              <a:lnSpc>
                <a:spcPct val="90000"/>
              </a:lnSpc>
            </a:pPr>
            <a:r>
              <a:rPr lang="it-IT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LIC. NORMA YOLANDA ROBLES ROSALES</a:t>
            </a:r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62" name="61 Conector recto"/>
          <p:cNvCxnSpPr/>
          <p:nvPr/>
        </p:nvCxnSpPr>
        <p:spPr>
          <a:xfrm>
            <a:off x="3379834" y="1980490"/>
            <a:ext cx="2249873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Rectángulo"/>
          <p:cNvSpPr/>
          <p:nvPr/>
        </p:nvSpPr>
        <p:spPr>
          <a:xfrm>
            <a:off x="5565890" y="1765031"/>
            <a:ext cx="1964720" cy="405219"/>
          </a:xfrm>
          <a:custGeom>
            <a:avLst/>
            <a:gdLst>
              <a:gd name="connsiteX0" fmla="*/ 0 w 1897567"/>
              <a:gd name="connsiteY0" fmla="*/ 0 h 682218"/>
              <a:gd name="connsiteX1" fmla="*/ 1897567 w 1897567"/>
              <a:gd name="connsiteY1" fmla="*/ 0 h 682218"/>
              <a:gd name="connsiteX2" fmla="*/ 1897567 w 1897567"/>
              <a:gd name="connsiteY2" fmla="*/ 682218 h 682218"/>
              <a:gd name="connsiteX3" fmla="*/ 0 w 1897567"/>
              <a:gd name="connsiteY3" fmla="*/ 682218 h 682218"/>
              <a:gd name="connsiteX4" fmla="*/ 0 w 1897567"/>
              <a:gd name="connsiteY4" fmla="*/ 0 h 682218"/>
              <a:gd name="connsiteX0" fmla="*/ 0 w 1923693"/>
              <a:gd name="connsiteY0" fmla="*/ 0 h 682218"/>
              <a:gd name="connsiteX1" fmla="*/ 1897567 w 1923693"/>
              <a:gd name="connsiteY1" fmla="*/ 0 h 682218"/>
              <a:gd name="connsiteX2" fmla="*/ 1923693 w 1923693"/>
              <a:gd name="connsiteY2" fmla="*/ 538527 h 682218"/>
              <a:gd name="connsiteX3" fmla="*/ 0 w 1923693"/>
              <a:gd name="connsiteY3" fmla="*/ 682218 h 682218"/>
              <a:gd name="connsiteX4" fmla="*/ 0 w 1923693"/>
              <a:gd name="connsiteY4" fmla="*/ 0 h 682218"/>
              <a:gd name="connsiteX0" fmla="*/ 13063 w 1936756"/>
              <a:gd name="connsiteY0" fmla="*/ 0 h 538527"/>
              <a:gd name="connsiteX1" fmla="*/ 1910630 w 1936756"/>
              <a:gd name="connsiteY1" fmla="*/ 0 h 538527"/>
              <a:gd name="connsiteX2" fmla="*/ 1936756 w 1936756"/>
              <a:gd name="connsiteY2" fmla="*/ 538527 h 538527"/>
              <a:gd name="connsiteX3" fmla="*/ 0 w 1936756"/>
              <a:gd name="connsiteY3" fmla="*/ 538527 h 538527"/>
              <a:gd name="connsiteX4" fmla="*/ 13063 w 1936756"/>
              <a:gd name="connsiteY4" fmla="*/ 0 h 53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6" h="538527">
                <a:moveTo>
                  <a:pt x="13063" y="0"/>
                </a:moveTo>
                <a:lnTo>
                  <a:pt x="1910630" y="0"/>
                </a:lnTo>
                <a:lnTo>
                  <a:pt x="1936756" y="538527"/>
                </a:lnTo>
                <a:lnTo>
                  <a:pt x="0" y="538527"/>
                </a:lnTo>
                <a:lnTo>
                  <a:pt x="13063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>
                <a:latin typeface="Arial Narrow" pitchFamily="34" charset="0"/>
              </a:rPr>
              <a:t>RECEPCIONISTA</a:t>
            </a: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OLGA MIRTHALA RUIZ DE HOYOS</a:t>
            </a:r>
            <a:endParaRPr lang="es-ES" sz="1000" dirty="0">
              <a:latin typeface="Arial Narrow" pitchFamily="34" charset="0"/>
            </a:endParaRPr>
          </a:p>
        </p:txBody>
      </p:sp>
      <p:sp>
        <p:nvSpPr>
          <p:cNvPr id="64" name="63 Rectángulo"/>
          <p:cNvSpPr/>
          <p:nvPr/>
        </p:nvSpPr>
        <p:spPr>
          <a:xfrm>
            <a:off x="1431918" y="1818490"/>
            <a:ext cx="2016000" cy="40521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AUXILIAR ADMINISTRATIVO</a:t>
            </a:r>
            <a:endParaRPr lang="es-ES" sz="1000" b="1" dirty="0">
              <a:latin typeface="Arial Narrow" pitchFamily="34" charset="0"/>
            </a:endParaRP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ROGELIO BANDA SOTELO</a:t>
            </a:r>
            <a:endParaRPr lang="es-ES" sz="1000" dirty="0">
              <a:latin typeface="Arial Narrow" pitchFamily="34" charset="0"/>
            </a:endParaRPr>
          </a:p>
        </p:txBody>
      </p:sp>
      <p:sp>
        <p:nvSpPr>
          <p:cNvPr id="71" name="39 CuadroTexto"/>
          <p:cNvSpPr txBox="1"/>
          <p:nvPr/>
        </p:nvSpPr>
        <p:spPr>
          <a:xfrm>
            <a:off x="182693" y="6304705"/>
            <a:ext cx="1931295" cy="419974"/>
          </a:xfrm>
          <a:prstGeom prst="rect">
            <a:avLst/>
          </a:prstGeom>
          <a:noFill/>
        </p:spPr>
        <p:txBody>
          <a:bodyPr wrap="square" lIns="80632" tIns="40316" rIns="80632" bIns="40316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100" b="1" dirty="0">
                <a:solidFill>
                  <a:schemeClr val="bg1"/>
                </a:solidFill>
                <a:latin typeface="Franklin Gothic Book" pitchFamily="34" charset="0"/>
              </a:rPr>
              <a:t>Juárez No. 100, Centro</a:t>
            </a:r>
          </a:p>
          <a:p>
            <a:r>
              <a:rPr lang="es-ES" sz="1100" b="1" dirty="0">
                <a:solidFill>
                  <a:schemeClr val="bg1"/>
                </a:solidFill>
                <a:latin typeface="Franklin Gothic Book" pitchFamily="34" charset="0"/>
              </a:rPr>
              <a:t>General Escobedo, N.L.</a:t>
            </a:r>
          </a:p>
        </p:txBody>
      </p:sp>
      <p:sp>
        <p:nvSpPr>
          <p:cNvPr id="72" name="40 CuadroTexto"/>
          <p:cNvSpPr txBox="1"/>
          <p:nvPr/>
        </p:nvSpPr>
        <p:spPr>
          <a:xfrm>
            <a:off x="6891280" y="6304705"/>
            <a:ext cx="1931295" cy="419974"/>
          </a:xfrm>
          <a:prstGeom prst="rect">
            <a:avLst/>
          </a:prstGeom>
          <a:noFill/>
        </p:spPr>
        <p:txBody>
          <a:bodyPr wrap="square" lIns="80632" tIns="40316" rIns="80632" bIns="40316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100" b="1" dirty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100" b="1" dirty="0">
                <a:latin typeface="Franklin Gothic Book" pitchFamily="34" charset="0"/>
              </a:rPr>
              <a:t>www.escobedo.gob.mx</a:t>
            </a:r>
          </a:p>
        </p:txBody>
      </p:sp>
      <p:pic>
        <p:nvPicPr>
          <p:cNvPr id="38" name="Picture 2" descr="C:\Users\AC\Desktop\logo nuevo escobe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0218" y="244692"/>
            <a:ext cx="1701088" cy="1150274"/>
          </a:xfrm>
          <a:prstGeom prst="rect">
            <a:avLst/>
          </a:prstGeom>
          <a:noFill/>
        </p:spPr>
      </p:pic>
      <p:cxnSp>
        <p:nvCxnSpPr>
          <p:cNvPr id="80" name="79 Conector recto"/>
          <p:cNvCxnSpPr/>
          <p:nvPr/>
        </p:nvCxnSpPr>
        <p:spPr>
          <a:xfrm>
            <a:off x="1148340" y="2425737"/>
            <a:ext cx="6708587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1149210" y="2425737"/>
            <a:ext cx="0" cy="288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133674" y="2713737"/>
            <a:ext cx="2052000" cy="5437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>
                <a:latin typeface="Arial Narrow" pitchFamily="34" charset="0"/>
              </a:rPr>
              <a:t>DIRECCION DE FISCALIZACIÓN Y CUENTA PÚBLICA </a:t>
            </a:r>
            <a:endParaRPr lang="es-ES" sz="1000" b="1" dirty="0" smtClean="0">
              <a:latin typeface="Arial Narrow" pitchFamily="34" charset="0"/>
            </a:endParaRP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BERTHA AZUCENA CASTILLO ALVAREZ</a:t>
            </a:r>
            <a:endParaRPr lang="es-ES" sz="1000" dirty="0">
              <a:latin typeface="Arial Narrow" pitchFamily="34" charset="0"/>
            </a:endParaRPr>
          </a:p>
        </p:txBody>
      </p:sp>
      <p:cxnSp>
        <p:nvCxnSpPr>
          <p:cNvPr id="84" name="83 Conector recto"/>
          <p:cNvCxnSpPr/>
          <p:nvPr/>
        </p:nvCxnSpPr>
        <p:spPr>
          <a:xfrm>
            <a:off x="3635896" y="2425737"/>
            <a:ext cx="0" cy="288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7858040" y="2434341"/>
            <a:ext cx="0" cy="288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7852251" y="2434341"/>
            <a:ext cx="0" cy="288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Rectángulo"/>
          <p:cNvSpPr/>
          <p:nvPr/>
        </p:nvSpPr>
        <p:spPr>
          <a:xfrm>
            <a:off x="7102040" y="2713737"/>
            <a:ext cx="1512000" cy="6822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>
                <a:latin typeface="Arial Narrow" pitchFamily="34" charset="0"/>
              </a:rPr>
              <a:t>DEL. COM. DE HONOR Y JUSTICIA </a:t>
            </a: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CUAUHTEMOC LOZANO CONTRERAS</a:t>
            </a:r>
            <a:endParaRPr lang="es-ES" sz="1000" dirty="0">
              <a:latin typeface="Arial Narrow" pitchFamily="34" charset="0"/>
            </a:endParaRPr>
          </a:p>
        </p:txBody>
      </p:sp>
      <p:sp>
        <p:nvSpPr>
          <p:cNvPr id="88" name="87 Rectángulo"/>
          <p:cNvSpPr/>
          <p:nvPr/>
        </p:nvSpPr>
        <p:spPr>
          <a:xfrm>
            <a:off x="2864243" y="2706772"/>
            <a:ext cx="1560259" cy="5437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>
                <a:latin typeface="Arial Narrow" pitchFamily="34" charset="0"/>
              </a:rPr>
              <a:t>TITULAR DE LA UNIDAD DE TRANSPARENCIA </a:t>
            </a:r>
            <a:endParaRPr lang="es-ES" sz="1000" b="1" dirty="0" smtClean="0">
              <a:latin typeface="Arial Narrow" pitchFamily="34" charset="0"/>
            </a:endParaRP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JUAN LUIS ORTEGA MORENO</a:t>
            </a:r>
            <a:endParaRPr lang="es-ES" sz="1000" dirty="0">
              <a:latin typeface="Arial Narrow" pitchFamily="34" charset="0"/>
            </a:endParaRPr>
          </a:p>
        </p:txBody>
      </p:sp>
      <p:cxnSp>
        <p:nvCxnSpPr>
          <p:cNvPr id="90" name="89 Conector recto"/>
          <p:cNvCxnSpPr/>
          <p:nvPr/>
        </p:nvCxnSpPr>
        <p:spPr>
          <a:xfrm>
            <a:off x="1148340" y="3292499"/>
            <a:ext cx="870" cy="1072605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>
            <a:off x="2909109" y="3482059"/>
            <a:ext cx="1470529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3627076" y="3266059"/>
            <a:ext cx="0" cy="21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2925996" y="3482059"/>
            <a:ext cx="0" cy="21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4379638" y="3482059"/>
            <a:ext cx="0" cy="21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Rectángulo"/>
          <p:cNvSpPr/>
          <p:nvPr/>
        </p:nvSpPr>
        <p:spPr>
          <a:xfrm>
            <a:off x="2226048" y="3653138"/>
            <a:ext cx="1449732" cy="5437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AUXILIAR</a:t>
            </a: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IVONNE HAYDEE GUERRA SANDOVAL</a:t>
            </a:r>
            <a:endParaRPr lang="es-ES" sz="1000" dirty="0">
              <a:latin typeface="Arial Narrow" pitchFamily="34" charset="0"/>
            </a:endParaRPr>
          </a:p>
        </p:txBody>
      </p:sp>
      <p:sp>
        <p:nvSpPr>
          <p:cNvPr id="96" name="95 Rectángulo"/>
          <p:cNvSpPr/>
          <p:nvPr/>
        </p:nvSpPr>
        <p:spPr>
          <a:xfrm>
            <a:off x="3750580" y="3662369"/>
            <a:ext cx="1504105" cy="5437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>
                <a:latin typeface="Arial Narrow" pitchFamily="34" charset="0"/>
              </a:rPr>
              <a:t>AUXILIAR  </a:t>
            </a:r>
            <a:r>
              <a:rPr lang="es-ES" sz="1000" b="1" dirty="0" smtClean="0">
                <a:latin typeface="Arial Narrow" pitchFamily="34" charset="0"/>
              </a:rPr>
              <a:t>JURÍDICO</a:t>
            </a: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RUTH CYNTHIA MORALES RODRIGUEZ</a:t>
            </a:r>
            <a:endParaRPr lang="es-ES" sz="1000" dirty="0">
              <a:latin typeface="Arial Narrow" pitchFamily="34" charset="0"/>
            </a:endParaRPr>
          </a:p>
        </p:txBody>
      </p:sp>
      <p:cxnSp>
        <p:nvCxnSpPr>
          <p:cNvPr id="97" name="96 Conector recto"/>
          <p:cNvCxnSpPr/>
          <p:nvPr/>
        </p:nvCxnSpPr>
        <p:spPr>
          <a:xfrm>
            <a:off x="539552" y="4365104"/>
            <a:ext cx="2932567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539552" y="4365104"/>
            <a:ext cx="0" cy="21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Rectángulo"/>
          <p:cNvSpPr/>
          <p:nvPr/>
        </p:nvSpPr>
        <p:spPr>
          <a:xfrm>
            <a:off x="35496" y="4605510"/>
            <a:ext cx="1186624" cy="6822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>
                <a:latin typeface="Arial Narrow" pitchFamily="34" charset="0"/>
              </a:rPr>
              <a:t>AUDITOR DE OBRA PUBLICA </a:t>
            </a:r>
            <a:endParaRPr lang="es-ES" sz="1000" b="1" dirty="0" smtClean="0">
              <a:latin typeface="Arial Narrow" pitchFamily="34" charset="0"/>
            </a:endParaRP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JESUS ANTONIO MARIN TORRES</a:t>
            </a:r>
            <a:endParaRPr lang="es-ES" sz="1000" dirty="0">
              <a:latin typeface="Arial Narrow" pitchFamily="34" charset="0"/>
            </a:endParaRPr>
          </a:p>
        </p:txBody>
      </p:sp>
      <p:sp>
        <p:nvSpPr>
          <p:cNvPr id="100" name="99 Rectángulo"/>
          <p:cNvSpPr/>
          <p:nvPr/>
        </p:nvSpPr>
        <p:spPr>
          <a:xfrm>
            <a:off x="1331640" y="4605511"/>
            <a:ext cx="1294479" cy="5437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ADMINISTRATIVO</a:t>
            </a: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JESSICA SELENE MARTINEZ VILLARREAL</a:t>
            </a:r>
            <a:endParaRPr lang="es-ES" sz="1000" dirty="0">
              <a:latin typeface="Arial Narrow" pitchFamily="34" charset="0"/>
            </a:endParaRPr>
          </a:p>
        </p:txBody>
      </p:sp>
      <p:sp>
        <p:nvSpPr>
          <p:cNvPr id="101" name="100 Rectángulo"/>
          <p:cNvSpPr/>
          <p:nvPr/>
        </p:nvSpPr>
        <p:spPr>
          <a:xfrm>
            <a:off x="2770119" y="4605511"/>
            <a:ext cx="1404000" cy="5437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>
                <a:latin typeface="Arial Narrow" pitchFamily="34" charset="0"/>
              </a:rPr>
              <a:t>COORDINACIÓN DE CONTROL DE </a:t>
            </a:r>
            <a:r>
              <a:rPr lang="es-ES" sz="1000" b="1" dirty="0" smtClean="0">
                <a:latin typeface="Arial Narrow" pitchFamily="34" charset="0"/>
              </a:rPr>
              <a:t>GASTO</a:t>
            </a: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MOISES FLORES ROCHA</a:t>
            </a:r>
            <a:endParaRPr lang="es-ES" sz="1000" dirty="0">
              <a:latin typeface="Arial Narrow" pitchFamily="34" charset="0"/>
            </a:endParaRPr>
          </a:p>
        </p:txBody>
      </p:sp>
      <p:cxnSp>
        <p:nvCxnSpPr>
          <p:cNvPr id="102" name="101 Conector recto"/>
          <p:cNvCxnSpPr/>
          <p:nvPr/>
        </p:nvCxnSpPr>
        <p:spPr>
          <a:xfrm>
            <a:off x="3451169" y="4365104"/>
            <a:ext cx="0" cy="21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>
            <a:off x="1996119" y="4365104"/>
            <a:ext cx="0" cy="21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>
            <a:off x="3445164" y="5192661"/>
            <a:ext cx="0" cy="309284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Rectángulo"/>
          <p:cNvSpPr/>
          <p:nvPr/>
        </p:nvSpPr>
        <p:spPr>
          <a:xfrm>
            <a:off x="2826150" y="5501945"/>
            <a:ext cx="1174312" cy="5437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AUXILIAR</a:t>
            </a: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UBALDO GOMEZ BARRERA </a:t>
            </a:r>
            <a:endParaRPr lang="es-ES" sz="1000" dirty="0">
              <a:latin typeface="Arial Narrow" pitchFamily="34" charset="0"/>
            </a:endParaRPr>
          </a:p>
        </p:txBody>
      </p:sp>
      <p:cxnSp>
        <p:nvCxnSpPr>
          <p:cNvPr id="45" name="44 Conector recto"/>
          <p:cNvCxnSpPr>
            <a:endCxn id="1026" idx="0"/>
          </p:cNvCxnSpPr>
          <p:nvPr/>
        </p:nvCxnSpPr>
        <p:spPr>
          <a:xfrm>
            <a:off x="4201336" y="4797152"/>
            <a:ext cx="784456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535" y="4797152"/>
            <a:ext cx="365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49 Rectángulo"/>
          <p:cNvSpPr/>
          <p:nvPr/>
        </p:nvSpPr>
        <p:spPr>
          <a:xfrm>
            <a:off x="4416892" y="5016227"/>
            <a:ext cx="1317448" cy="5437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AUDITOR FINANCIERO</a:t>
            </a: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RAFAEL MENDEZ RODRIGUEZ</a:t>
            </a:r>
            <a:endParaRPr lang="es-ES" sz="1000" dirty="0">
              <a:latin typeface="Arial Narrow" pitchFamily="34" charset="0"/>
            </a:endParaRPr>
          </a:p>
        </p:txBody>
      </p:sp>
      <p:cxnSp>
        <p:nvCxnSpPr>
          <p:cNvPr id="41" name="83 Conector recto"/>
          <p:cNvCxnSpPr/>
          <p:nvPr/>
        </p:nvCxnSpPr>
        <p:spPr>
          <a:xfrm>
            <a:off x="5796136" y="2443714"/>
            <a:ext cx="0" cy="288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87 Rectángulo"/>
          <p:cNvSpPr/>
          <p:nvPr/>
        </p:nvSpPr>
        <p:spPr>
          <a:xfrm>
            <a:off x="5016006" y="2737409"/>
            <a:ext cx="1560259" cy="54371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63490" rIns="0" bIns="63490">
            <a:spAutoFit/>
          </a:bodyPr>
          <a:lstStyle/>
          <a:p>
            <a:pPr algn="ctr" defTabSz="509548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AUXILIAR JURIDICO</a:t>
            </a:r>
          </a:p>
          <a:p>
            <a:pPr algn="ctr" defTabSz="509548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NOE DE JESUS HERNANDEZ PEREZ</a:t>
            </a:r>
            <a:endParaRPr lang="es-ES" sz="1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C00000"/>
      </a:lt2>
      <a:accent1>
        <a:srgbClr val="C00000"/>
      </a:accent1>
      <a:accent2>
        <a:srgbClr val="DA1F28"/>
      </a:accent2>
      <a:accent3>
        <a:srgbClr val="C00000"/>
      </a:accent3>
      <a:accent4>
        <a:srgbClr val="C00000"/>
      </a:accent4>
      <a:accent5>
        <a:srgbClr val="C00000"/>
      </a:accent5>
      <a:accent6>
        <a:srgbClr val="7D3C4A"/>
      </a:accent6>
      <a:hlink>
        <a:srgbClr val="C00000"/>
      </a:hlink>
      <a:folHlink>
        <a:srgbClr val="C0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2471</TotalTime>
  <Words>131</Words>
  <Application>Microsoft Office PowerPoint</Application>
  <PresentationFormat>Carta (216 x 279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Franklin Gothic Book</vt:lpstr>
      <vt:lpstr>Lucida Sans Unicode</vt:lpstr>
      <vt:lpstr>Verdana</vt:lpstr>
      <vt:lpstr>Wingdings 2</vt:lpstr>
      <vt:lpstr>Wingdings 3</vt:lpstr>
      <vt:lpstr>Concurrencia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Claudia Treviño</cp:lastModifiedBy>
  <cp:revision>130</cp:revision>
  <cp:lastPrinted>2018-10-22T21:32:48Z</cp:lastPrinted>
  <dcterms:created xsi:type="dcterms:W3CDTF">2009-11-28T03:18:03Z</dcterms:created>
  <dcterms:modified xsi:type="dcterms:W3CDTF">2018-11-02T23:13:22Z</dcterms:modified>
</cp:coreProperties>
</file>