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sldIdLst>
    <p:sldId id="269" r:id="rId2"/>
  </p:sldIdLst>
  <p:sldSz cx="16202025" cy="10440988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2676" indent="7622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7085" indent="15070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1494" indent="22519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4170" indent="30141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9448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93380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92276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99117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83">
          <p15:clr>
            <a:srgbClr val="A4A3A4"/>
          </p15:clr>
        </p15:guide>
        <p15:guide id="2" pos="3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3486" autoAdjust="0"/>
  </p:normalViewPr>
  <p:slideViewPr>
    <p:cSldViewPr>
      <p:cViewPr>
        <p:scale>
          <a:sx n="100" d="100"/>
          <a:sy n="100" d="100"/>
        </p:scale>
        <p:origin x="42" y="216"/>
      </p:cViewPr>
      <p:guideLst>
        <p:guide orient="horz" pos="3289"/>
        <p:guide pos="51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8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20/07/2021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693738"/>
            <a:ext cx="536733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7137"/>
            <a:ext cx="556387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8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7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2676" indent="76220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47085" indent="150709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71494" indent="225196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94170" indent="301417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49448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93750" y="693738"/>
            <a:ext cx="5367338" cy="34607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24E4-1FD8-4786-8399-15A3844DD6DF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237619" y="-32749"/>
            <a:ext cx="6210777" cy="35212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6934" y="4123529"/>
            <a:ext cx="5870851" cy="2591460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6933" y="6730891"/>
            <a:ext cx="5864557" cy="191924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8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2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6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71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25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3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6462" y="2309301"/>
            <a:ext cx="3780473" cy="1143334"/>
          </a:xfrm>
        </p:spPr>
        <p:txBody>
          <a:bodyPr anchor="b"/>
          <a:lstStyle>
            <a:lvl1pPr algn="l">
              <a:defRPr sz="3400"/>
            </a:lvl1pPr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7176" y="8708385"/>
            <a:ext cx="5017228" cy="555886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7620" y="8708385"/>
            <a:ext cx="1140495" cy="5558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46468" y="1568355"/>
            <a:ext cx="2630266" cy="727785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6312" y="1568355"/>
            <a:ext cx="9610125" cy="727785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161" y="4416379"/>
            <a:ext cx="11760763" cy="2073696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165" y="6496619"/>
            <a:ext cx="11760762" cy="2314759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42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84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626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68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710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25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94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336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47033" y="3522097"/>
            <a:ext cx="6059557" cy="53179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8230632" y="3522096"/>
            <a:ext cx="6059557" cy="531794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2083" y="3526017"/>
            <a:ext cx="5416885" cy="974008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4207" indent="0">
              <a:buNone/>
              <a:defRPr sz="2900" b="1"/>
            </a:lvl2pPr>
            <a:lvl3pPr marL="1308415" indent="0">
              <a:buNone/>
              <a:defRPr sz="2600" b="1"/>
            </a:lvl3pPr>
            <a:lvl4pPr marL="1962622" indent="0">
              <a:buNone/>
              <a:defRPr sz="2300" b="1"/>
            </a:lvl4pPr>
            <a:lvl5pPr marL="2616830" indent="0">
              <a:buNone/>
              <a:defRPr sz="2300" b="1"/>
            </a:lvl5pPr>
            <a:lvl6pPr marL="3271037" indent="0">
              <a:buNone/>
              <a:defRPr sz="2300" b="1"/>
            </a:lvl6pPr>
            <a:lvl7pPr marL="3925245" indent="0">
              <a:buNone/>
              <a:defRPr sz="2300" b="1"/>
            </a:lvl7pPr>
            <a:lvl8pPr marL="4579452" indent="0">
              <a:buNone/>
              <a:defRPr sz="2300" b="1"/>
            </a:lvl8pPr>
            <a:lvl9pPr marL="52336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5800" y="4528835"/>
            <a:ext cx="6059557" cy="4317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80350" y="3526018"/>
            <a:ext cx="5414348" cy="974008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4207" indent="0">
              <a:buNone/>
              <a:defRPr sz="2900" b="1"/>
            </a:lvl2pPr>
            <a:lvl3pPr marL="1308415" indent="0">
              <a:buNone/>
              <a:defRPr sz="2600" b="1"/>
            </a:lvl3pPr>
            <a:lvl4pPr marL="1962622" indent="0">
              <a:buNone/>
              <a:defRPr sz="2300" b="1"/>
            </a:lvl4pPr>
            <a:lvl5pPr marL="2616830" indent="0">
              <a:buNone/>
              <a:defRPr sz="2300" b="1"/>
            </a:lvl5pPr>
            <a:lvl6pPr marL="3271037" indent="0">
              <a:buNone/>
              <a:defRPr sz="2300" b="1"/>
            </a:lvl6pPr>
            <a:lvl7pPr marL="3925245" indent="0">
              <a:buNone/>
              <a:defRPr sz="2300" b="1"/>
            </a:lvl7pPr>
            <a:lvl8pPr marL="4579452" indent="0">
              <a:buNone/>
              <a:defRPr sz="2300" b="1"/>
            </a:lvl8pPr>
            <a:lvl9pPr marL="52336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632" y="4528835"/>
            <a:ext cx="6059557" cy="4317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604562" y="916340"/>
            <a:ext cx="6311874" cy="859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382" y="1304023"/>
            <a:ext cx="5475873" cy="7841754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4065" y="8715797"/>
            <a:ext cx="6190337" cy="555886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394" y="4045825"/>
            <a:ext cx="5855289" cy="2227583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2650" y="6298386"/>
            <a:ext cx="5845034" cy="2310939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4207" indent="0">
              <a:buNone/>
              <a:defRPr sz="1700"/>
            </a:lvl2pPr>
            <a:lvl3pPr marL="1308415" indent="0">
              <a:buNone/>
              <a:defRPr sz="1400"/>
            </a:lvl3pPr>
            <a:lvl4pPr marL="1962622" indent="0">
              <a:buNone/>
              <a:defRPr sz="1300"/>
            </a:lvl4pPr>
            <a:lvl5pPr marL="2616830" indent="0">
              <a:buNone/>
              <a:defRPr sz="1300"/>
            </a:lvl5pPr>
            <a:lvl6pPr marL="3271037" indent="0">
              <a:buNone/>
              <a:defRPr sz="1300"/>
            </a:lvl6pPr>
            <a:lvl7pPr marL="3925245" indent="0">
              <a:buNone/>
              <a:defRPr sz="1300"/>
            </a:lvl7pPr>
            <a:lvl8pPr marL="4579452" indent="0">
              <a:buNone/>
              <a:defRPr sz="1300"/>
            </a:lvl8pPr>
            <a:lvl9pPr marL="52336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77570" y="0"/>
            <a:ext cx="17598851" cy="10440988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8081954" y="-32749"/>
            <a:ext cx="6518934" cy="954858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604562" y="916340"/>
            <a:ext cx="6311874" cy="859949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240796" y="9269135"/>
            <a:ext cx="6210777" cy="1244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808" y="4051107"/>
            <a:ext cx="5848931" cy="2227411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1106" y="1056271"/>
            <a:ext cx="5952831" cy="8324948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4207" indent="0">
              <a:buNone/>
              <a:defRPr sz="4000"/>
            </a:lvl2pPr>
            <a:lvl3pPr marL="1308415" indent="0">
              <a:buNone/>
              <a:defRPr sz="3400"/>
            </a:lvl3pPr>
            <a:lvl4pPr marL="1962622" indent="0">
              <a:buNone/>
              <a:defRPr sz="2900"/>
            </a:lvl4pPr>
            <a:lvl5pPr marL="2616830" indent="0">
              <a:buNone/>
              <a:defRPr sz="2900"/>
            </a:lvl5pPr>
            <a:lvl6pPr marL="3271037" indent="0">
              <a:buNone/>
              <a:defRPr sz="2900"/>
            </a:lvl6pPr>
            <a:lvl7pPr marL="3925245" indent="0">
              <a:buNone/>
              <a:defRPr sz="2900"/>
            </a:lvl7pPr>
            <a:lvl8pPr marL="4579452" indent="0">
              <a:buNone/>
              <a:defRPr sz="2900"/>
            </a:lvl8pPr>
            <a:lvl9pPr marL="5233660" indent="0">
              <a:buNone/>
              <a:defRPr sz="29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73" y="6292440"/>
            <a:ext cx="5848203" cy="2313461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4207" indent="0">
              <a:buNone/>
              <a:defRPr sz="1700"/>
            </a:lvl2pPr>
            <a:lvl3pPr marL="1308415" indent="0">
              <a:buNone/>
              <a:defRPr sz="1400"/>
            </a:lvl3pPr>
            <a:lvl4pPr marL="1962622" indent="0">
              <a:buNone/>
              <a:defRPr sz="1300"/>
            </a:lvl4pPr>
            <a:lvl5pPr marL="2616830" indent="0">
              <a:buNone/>
              <a:defRPr sz="1300"/>
            </a:lvl5pPr>
            <a:lvl6pPr marL="3271037" indent="0">
              <a:buNone/>
              <a:defRPr sz="1300"/>
            </a:lvl6pPr>
            <a:lvl7pPr marL="3925245" indent="0">
              <a:buNone/>
              <a:defRPr sz="1300"/>
            </a:lvl7pPr>
            <a:lvl8pPr marL="4579452" indent="0">
              <a:buNone/>
              <a:defRPr sz="1300"/>
            </a:lvl8pPr>
            <a:lvl9pPr marL="52336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4065" y="8715797"/>
            <a:ext cx="6190337" cy="555886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40065" y="0"/>
            <a:ext cx="17598851" cy="10440988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810102" y="507719"/>
            <a:ext cx="14581823" cy="941736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081954" y="-32750"/>
            <a:ext cx="6518934" cy="106456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237619" y="-32748"/>
            <a:ext cx="6210777" cy="949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841" tIns="65421" rIns="130841" bIns="6542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8936" y="1564575"/>
            <a:ext cx="12446969" cy="1740165"/>
          </a:xfrm>
          <a:prstGeom prst="rect">
            <a:avLst/>
          </a:prstGeom>
        </p:spPr>
        <p:txBody>
          <a:bodyPr vert="horz" lIns="130841" tIns="65421" rIns="130841" bIns="65421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939" y="3537658"/>
            <a:ext cx="12008559" cy="5342255"/>
          </a:xfrm>
          <a:prstGeom prst="rect">
            <a:avLst/>
          </a:prstGeom>
        </p:spPr>
        <p:txBody>
          <a:bodyPr vert="horz" lIns="130841" tIns="65421" rIns="130841" bIns="6542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6621" y="341779"/>
            <a:ext cx="3780473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20/07/2021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4065" y="8909644"/>
            <a:ext cx="6205376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620" y="341778"/>
            <a:ext cx="2360414" cy="555886"/>
          </a:xfrm>
          <a:prstGeom prst="rect">
            <a:avLst/>
          </a:prstGeom>
        </p:spPr>
        <p:txBody>
          <a:bodyPr vert="horz" lIns="130841" tIns="65421" rIns="130841" bIns="65421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1308415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90656" indent="-39252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5890" indent="-39252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8415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9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350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97202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71969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59820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7671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35523" indent="-327104" algn="l" defTabSz="1308415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4207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8415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62622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683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71037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245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452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33660" algn="l" defTabSz="130841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107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59" y="968308"/>
            <a:ext cx="5586105" cy="5772308"/>
          </a:xfrm>
          <a:prstGeom prst="rect">
            <a:avLst/>
          </a:prstGeom>
        </p:spPr>
      </p:pic>
      <p:cxnSp>
        <p:nvCxnSpPr>
          <p:cNvPr id="178" name="177 Conector recto"/>
          <p:cNvCxnSpPr/>
          <p:nvPr/>
        </p:nvCxnSpPr>
        <p:spPr>
          <a:xfrm>
            <a:off x="1343251" y="4524832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>
            <a:off x="1343251" y="5328518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flipV="1">
            <a:off x="11859454" y="3012392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flipV="1">
            <a:off x="7777012" y="4018299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 flipV="1">
            <a:off x="7767843" y="3444381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V="1">
            <a:off x="7783263" y="2521805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flipV="1">
            <a:off x="7777012" y="3011868"/>
            <a:ext cx="32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8071263" y="2327530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>
            <a:off x="5724739" y="5226201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3890524" y="5328526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226 Conector recto"/>
          <p:cNvCxnSpPr/>
          <p:nvPr/>
        </p:nvCxnSpPr>
        <p:spPr>
          <a:xfrm>
            <a:off x="7732176" y="4534570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5234134" y="453500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 flipV="1">
            <a:off x="8083052" y="2948574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flipV="1">
            <a:off x="8094932" y="3876405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 flipH="1" flipV="1">
            <a:off x="8077911" y="2052142"/>
            <a:ext cx="0" cy="24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241 CuadroTexto"/>
          <p:cNvSpPr txBox="1"/>
          <p:nvPr/>
        </p:nvSpPr>
        <p:spPr>
          <a:xfrm>
            <a:off x="6827656" y="1219540"/>
            <a:ext cx="2698313" cy="24622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Ayuntamiento</a:t>
            </a:r>
          </a:p>
          <a:p>
            <a:r>
              <a:rPr lang="es-MX" dirty="0"/>
              <a:t>Síndicos y Regidores</a:t>
            </a:r>
          </a:p>
        </p:txBody>
      </p:sp>
      <p:sp>
        <p:nvSpPr>
          <p:cNvPr id="243" name="242 CuadroTexto"/>
          <p:cNvSpPr txBox="1"/>
          <p:nvPr/>
        </p:nvSpPr>
        <p:spPr>
          <a:xfrm>
            <a:off x="6592249" y="1654585"/>
            <a:ext cx="3251991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PRESIDENTE </a:t>
            </a:r>
            <a:r>
              <a:rPr lang="es-MX" dirty="0" smtClean="0"/>
              <a:t>MUNICIPAL CON LICENCIA </a:t>
            </a:r>
            <a:endParaRPr lang="es-MX" dirty="0"/>
          </a:p>
          <a:p>
            <a:r>
              <a:rPr lang="es-MX" b="0" dirty="0"/>
              <a:t>CLARA LUZ FLORES CARRALES </a:t>
            </a:r>
          </a:p>
        </p:txBody>
      </p:sp>
      <p:cxnSp>
        <p:nvCxnSpPr>
          <p:cNvPr id="244" name="243 Conector recto"/>
          <p:cNvCxnSpPr/>
          <p:nvPr/>
        </p:nvCxnSpPr>
        <p:spPr>
          <a:xfrm>
            <a:off x="1315052" y="4555502"/>
            <a:ext cx="139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recto"/>
          <p:cNvCxnSpPr/>
          <p:nvPr/>
        </p:nvCxnSpPr>
        <p:spPr>
          <a:xfrm flipV="1">
            <a:off x="8065012" y="4276483"/>
            <a:ext cx="5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2536463" y="4555502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246 CuadroTexto"/>
          <p:cNvSpPr txBox="1"/>
          <p:nvPr/>
        </p:nvSpPr>
        <p:spPr>
          <a:xfrm>
            <a:off x="8176811" y="0"/>
            <a:ext cx="63449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800" b="1" dirty="0" smtClean="0"/>
          </a:p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Municipio de General Escobedo, N.L.</a:t>
            </a:r>
            <a:endParaRPr lang="es-MX" sz="1800" b="1" dirty="0"/>
          </a:p>
        </p:txBody>
      </p:sp>
      <p:cxnSp>
        <p:nvCxnSpPr>
          <p:cNvPr id="248" name="247 Conector recto"/>
          <p:cNvCxnSpPr/>
          <p:nvPr/>
        </p:nvCxnSpPr>
        <p:spPr>
          <a:xfrm>
            <a:off x="12707744" y="453500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>
            <a:off x="3901633" y="4536959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251 CuadroTexto"/>
          <p:cNvSpPr txBox="1"/>
          <p:nvPr/>
        </p:nvSpPr>
        <p:spPr>
          <a:xfrm>
            <a:off x="3267565" y="4725957"/>
            <a:ext cx="1332000" cy="57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OBRAS </a:t>
            </a:r>
            <a:r>
              <a:rPr lang="es-MX" dirty="0" smtClean="0"/>
              <a:t>PUBLICAS</a:t>
            </a:r>
          </a:p>
          <a:p>
            <a:r>
              <a:rPr lang="es-MX" b="0" dirty="0" smtClean="0"/>
              <a:t>RICARDO ALBERTO MARTINEZ GARZA </a:t>
            </a:r>
            <a:endParaRPr lang="es-MX" b="0" dirty="0"/>
          </a:p>
        </p:txBody>
      </p:sp>
      <p:sp>
        <p:nvSpPr>
          <p:cNvPr id="253" name="252 Rectángulo redondeado"/>
          <p:cNvSpPr/>
          <p:nvPr/>
        </p:nvSpPr>
        <p:spPr>
          <a:xfrm>
            <a:off x="13789232" y="4692391"/>
            <a:ext cx="1548000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SECRETARÍA DE SEGURIDAD CIUDADANA Y JUSTICIA CIVICA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dirty="0" smtClean="0"/>
              <a:t>HERMELINDO LARA CRUZ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54" name="253 Rectángulo redondeado"/>
          <p:cNvSpPr/>
          <p:nvPr/>
        </p:nvSpPr>
        <p:spPr>
          <a:xfrm rot="10800000" flipV="1">
            <a:off x="6977189" y="4725896"/>
            <a:ext cx="1966544" cy="514738"/>
          </a:xfrm>
          <a:prstGeom prst="roundRect">
            <a:avLst>
              <a:gd name="adj" fmla="val 1314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SECRETARÍA DE ADMINISTRACION, FINANZAS Y TESORERO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MUNICIPAL</a:t>
            </a:r>
          </a:p>
          <a:p>
            <a:pPr algn="ctr" defTabSz="1427826"/>
            <a:r>
              <a:rPr lang="es-MX" sz="800" dirty="0" smtClean="0"/>
              <a:t>ERUBIEL CESAR LEIJA FRANCO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55" name="254 CuadroTexto"/>
          <p:cNvSpPr txBox="1"/>
          <p:nvPr/>
        </p:nvSpPr>
        <p:spPr>
          <a:xfrm>
            <a:off x="9144520" y="4729521"/>
            <a:ext cx="2088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</a:t>
            </a:r>
            <a:r>
              <a:rPr lang="es-MX" dirty="0" smtClean="0"/>
              <a:t>DEL </a:t>
            </a:r>
            <a:r>
              <a:rPr lang="es-MX" dirty="0" smtClean="0"/>
              <a:t>AYUNTAMIENTO</a:t>
            </a:r>
          </a:p>
          <a:p>
            <a:r>
              <a:rPr lang="es-MX" dirty="0" smtClean="0"/>
              <a:t>ENCARGADO DEL DESPACHO</a:t>
            </a:r>
          </a:p>
          <a:p>
            <a:r>
              <a:rPr lang="es-MX" dirty="0" smtClean="0"/>
              <a:t>MANUEL MEZA MUÑIZ</a:t>
            </a:r>
            <a:endParaRPr lang="es-MX" dirty="0" smtClean="0"/>
          </a:p>
        </p:txBody>
      </p:sp>
      <p:sp>
        <p:nvSpPr>
          <p:cNvPr id="256" name="255 CuadroTexto"/>
          <p:cNvSpPr txBox="1"/>
          <p:nvPr/>
        </p:nvSpPr>
        <p:spPr>
          <a:xfrm>
            <a:off x="2022065" y="4650081"/>
            <a:ext cx="1044000" cy="64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SERVICIOS </a:t>
            </a:r>
            <a:r>
              <a:rPr lang="es-MX" dirty="0" smtClean="0"/>
              <a:t>PÚBLICOS</a:t>
            </a:r>
          </a:p>
          <a:p>
            <a:r>
              <a:rPr lang="es-MX" b="0" dirty="0" smtClean="0"/>
              <a:t>VICENTE LOPEZ BARRAZA </a:t>
            </a:r>
            <a:endParaRPr lang="es-MX" b="0" dirty="0"/>
          </a:p>
        </p:txBody>
      </p:sp>
      <p:sp>
        <p:nvSpPr>
          <p:cNvPr id="257" name="256 CuadroTexto"/>
          <p:cNvSpPr txBox="1"/>
          <p:nvPr/>
        </p:nvSpPr>
        <p:spPr>
          <a:xfrm>
            <a:off x="11558883" y="4692391"/>
            <a:ext cx="1980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CONSEJO DE </a:t>
            </a:r>
          </a:p>
          <a:p>
            <a:r>
              <a:rPr lang="es-MX" dirty="0"/>
              <a:t>DESARROLLO </a:t>
            </a:r>
            <a:r>
              <a:rPr lang="es-MX" dirty="0" smtClean="0"/>
              <a:t>SOCIAL</a:t>
            </a:r>
          </a:p>
          <a:p>
            <a:r>
              <a:rPr lang="es-MX" b="0" dirty="0" smtClean="0"/>
              <a:t>ELOY GERARDO GARZA OBREGON </a:t>
            </a:r>
            <a:endParaRPr lang="es-MX" b="0" dirty="0"/>
          </a:p>
        </p:txBody>
      </p:sp>
      <p:sp>
        <p:nvSpPr>
          <p:cNvPr id="260" name="259 CuadroTexto"/>
          <p:cNvSpPr txBox="1"/>
          <p:nvPr/>
        </p:nvSpPr>
        <p:spPr>
          <a:xfrm>
            <a:off x="4570279" y="2327530"/>
            <a:ext cx="3190323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OFICINA EJECITIVA DE LA PRESIDENCIA </a:t>
            </a:r>
            <a:r>
              <a:rPr lang="es-MX" dirty="0" smtClean="0"/>
              <a:t>MUNICIPAL</a:t>
            </a:r>
          </a:p>
          <a:p>
            <a:r>
              <a:rPr lang="es-MX" b="0" dirty="0" smtClean="0"/>
              <a:t>LEONEL CHAVEZ RANGEL </a:t>
            </a:r>
            <a:endParaRPr lang="es-MX" b="0" dirty="0"/>
          </a:p>
        </p:txBody>
      </p:sp>
      <p:sp>
        <p:nvSpPr>
          <p:cNvPr id="261" name="260 CuadroTexto"/>
          <p:cNvSpPr txBox="1"/>
          <p:nvPr/>
        </p:nvSpPr>
        <p:spPr>
          <a:xfrm>
            <a:off x="4558693" y="2874465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UNIDAD DE PROTECCIÓN </a:t>
            </a:r>
            <a:r>
              <a:rPr lang="es-MX" dirty="0" smtClean="0"/>
              <a:t>ANIMAL</a:t>
            </a:r>
          </a:p>
          <a:p>
            <a:r>
              <a:rPr lang="es-MX" b="0" dirty="0" smtClean="0"/>
              <a:t>MELISSA MARGARITA RAMOS VEGA </a:t>
            </a:r>
            <a:endParaRPr lang="es-MX" b="0" dirty="0"/>
          </a:p>
        </p:txBody>
      </p:sp>
      <p:sp>
        <p:nvSpPr>
          <p:cNvPr id="262" name="261 CuadroTexto"/>
          <p:cNvSpPr txBox="1"/>
          <p:nvPr/>
        </p:nvSpPr>
        <p:spPr>
          <a:xfrm>
            <a:off x="4571991" y="3350668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OFICINA DE INFORMACION, ENLACE Y </a:t>
            </a:r>
            <a:r>
              <a:rPr lang="es-MX" dirty="0" smtClean="0"/>
              <a:t>DIFUSION</a:t>
            </a:r>
          </a:p>
          <a:p>
            <a:r>
              <a:rPr lang="es-MX" b="0" dirty="0" smtClean="0"/>
              <a:t>ENRIQUE ALONSO PATIÑO RAMOS </a:t>
            </a:r>
            <a:endParaRPr lang="es-MX" b="0" dirty="0"/>
          </a:p>
        </p:txBody>
      </p:sp>
      <p:sp>
        <p:nvSpPr>
          <p:cNvPr id="263" name="262 CuadroTexto"/>
          <p:cNvSpPr txBox="1"/>
          <p:nvPr/>
        </p:nvSpPr>
        <p:spPr>
          <a:xfrm>
            <a:off x="8572258" y="4123071"/>
            <a:ext cx="3330266" cy="32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INSTITUTO DE LA </a:t>
            </a:r>
            <a:r>
              <a:rPr lang="es-MX" dirty="0" smtClean="0"/>
              <a:t>MUJER</a:t>
            </a:r>
          </a:p>
          <a:p>
            <a:r>
              <a:rPr lang="es-MX" b="0" dirty="0" smtClean="0"/>
              <a:t>ROSA FIERRO CAMPOS  </a:t>
            </a:r>
            <a:endParaRPr lang="es-MX" b="0" dirty="0"/>
          </a:p>
        </p:txBody>
      </p:sp>
      <p:sp>
        <p:nvSpPr>
          <p:cNvPr id="264" name="263 CuadroTexto"/>
          <p:cNvSpPr txBox="1"/>
          <p:nvPr/>
        </p:nvSpPr>
        <p:spPr>
          <a:xfrm>
            <a:off x="8479052" y="2629158"/>
            <a:ext cx="3339467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SECRETARIA DE LA CONTRALORIA INT. TRANSPARENCIA Y </a:t>
            </a:r>
            <a:r>
              <a:rPr lang="es-MX" dirty="0" smtClean="0"/>
              <a:t>ANTICORRUPCION</a:t>
            </a:r>
          </a:p>
          <a:p>
            <a:r>
              <a:rPr lang="es-MX" b="0" dirty="0" smtClean="0"/>
              <a:t>NORMA YOLANDA ROBLES ROSALES </a:t>
            </a:r>
            <a:endParaRPr lang="es-MX" b="0" dirty="0"/>
          </a:p>
        </p:txBody>
      </p:sp>
      <p:cxnSp>
        <p:nvCxnSpPr>
          <p:cNvPr id="265" name="264 Conector recto"/>
          <p:cNvCxnSpPr/>
          <p:nvPr/>
        </p:nvCxnSpPr>
        <p:spPr>
          <a:xfrm>
            <a:off x="5728869" y="4542912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39 CuadroTexto"/>
          <p:cNvSpPr txBox="1"/>
          <p:nvPr/>
        </p:nvSpPr>
        <p:spPr>
          <a:xfrm>
            <a:off x="1105129" y="9396960"/>
            <a:ext cx="1908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7" name="40 CuadroTexto"/>
          <p:cNvSpPr txBox="1"/>
          <p:nvPr/>
        </p:nvSpPr>
        <p:spPr>
          <a:xfrm>
            <a:off x="13143590" y="9373810"/>
            <a:ext cx="2088000" cy="4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>
            <a:off x="8562644" y="3626671"/>
            <a:ext cx="3326175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DEL SISTEMA DE DESARROLLO INTEGRAL DE LA FAMILIA (DIF</a:t>
            </a:r>
            <a:r>
              <a:rPr lang="es-MX" dirty="0" smtClean="0"/>
              <a:t>)</a:t>
            </a:r>
          </a:p>
          <a:p>
            <a:r>
              <a:rPr lang="es-MX" b="0" dirty="0" smtClean="0"/>
              <a:t>BLANCA IDALIA TREVIÑO CASTAÑEDA </a:t>
            </a:r>
            <a:endParaRPr lang="es-MX" b="0" dirty="0"/>
          </a:p>
        </p:txBody>
      </p:sp>
      <p:sp>
        <p:nvSpPr>
          <p:cNvPr id="269" name="Text Box 32"/>
          <p:cNvSpPr txBox="1">
            <a:spLocks noChangeArrowheads="1"/>
          </p:cNvSpPr>
          <p:nvPr/>
        </p:nvSpPr>
        <p:spPr bwMode="auto">
          <a:xfrm>
            <a:off x="11623308" y="5926763"/>
            <a:ext cx="1944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DIRECCIÓN DE </a:t>
            </a:r>
            <a:r>
              <a:rPr lang="es-ES" dirty="0" smtClean="0"/>
              <a:t>SALUD</a:t>
            </a:r>
          </a:p>
          <a:p>
            <a:r>
              <a:rPr lang="es-ES" b="0" dirty="0" smtClean="0"/>
              <a:t>MARIA MAGDALENA PRUNEDA AVILA </a:t>
            </a:r>
            <a:endParaRPr lang="es-ES" b="0" dirty="0"/>
          </a:p>
        </p:txBody>
      </p:sp>
      <p:sp>
        <p:nvSpPr>
          <p:cNvPr id="273" name="272 Rectángulo"/>
          <p:cNvSpPr/>
          <p:nvPr/>
        </p:nvSpPr>
        <p:spPr>
          <a:xfrm>
            <a:off x="2022066" y="5440763"/>
            <a:ext cx="1044000" cy="68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DIRECCION DE VIAS PUBLICAS</a:t>
            </a:r>
          </a:p>
          <a:p>
            <a:pPr algn="ctr" defTabSz="1427826"/>
            <a:r>
              <a:rPr lang="es-ES" sz="800" dirty="0" smtClean="0"/>
              <a:t>ALFREDO CARDENAS CHAVEZ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74" name="273 Rectángulo"/>
          <p:cNvSpPr/>
          <p:nvPr/>
        </p:nvSpPr>
        <p:spPr>
          <a:xfrm>
            <a:off x="6977189" y="7449986"/>
            <a:ext cx="1966544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ADQUISICIONES</a:t>
            </a:r>
          </a:p>
          <a:p>
            <a:pPr algn="ctr" defTabSz="1427826"/>
            <a:r>
              <a:rPr lang="es-ES" sz="800" dirty="0" smtClean="0"/>
              <a:t>JESUS CANTU ACOSTA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75" name="274 CuadroTexto"/>
          <p:cNvSpPr txBox="1"/>
          <p:nvPr/>
        </p:nvSpPr>
        <p:spPr>
          <a:xfrm>
            <a:off x="6977189" y="6845300"/>
            <a:ext cx="1966544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DIRECCIÓN DE </a:t>
            </a:r>
            <a:r>
              <a:rPr lang="es-ES" dirty="0" smtClean="0"/>
              <a:t>EGRESOS</a:t>
            </a:r>
          </a:p>
          <a:p>
            <a:r>
              <a:rPr lang="es-ES" b="0" dirty="0" smtClean="0"/>
              <a:t>ELIEZER VILLARREAL GONZALEZ </a:t>
            </a:r>
            <a:endParaRPr lang="es-ES" b="0" dirty="0"/>
          </a:p>
        </p:txBody>
      </p:sp>
      <p:sp>
        <p:nvSpPr>
          <p:cNvPr id="276" name="275 Rectángulo redondeado"/>
          <p:cNvSpPr/>
          <p:nvPr/>
        </p:nvSpPr>
        <p:spPr>
          <a:xfrm>
            <a:off x="6955740" y="6192638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INGRESOS</a:t>
            </a:r>
          </a:p>
          <a:p>
            <a:pPr algn="ctr" defTabSz="1427826"/>
            <a:r>
              <a:rPr lang="es-MX" sz="800" dirty="0" smtClean="0"/>
              <a:t>RAFAEL MENDEZ RAMIREZ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77" name="276 Forma libre"/>
          <p:cNvSpPr/>
          <p:nvPr/>
        </p:nvSpPr>
        <p:spPr>
          <a:xfrm>
            <a:off x="6977189" y="8120986"/>
            <a:ext cx="1966544" cy="468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PATRIMONIO</a:t>
            </a:r>
          </a:p>
          <a:p>
            <a:pPr algn="ctr" defTabSz="1427826"/>
            <a:r>
              <a:rPr lang="es-ES_tradnl" sz="800" dirty="0" smtClean="0"/>
              <a:t>ROSALIO GONZALEZ MORENO </a:t>
            </a:r>
            <a:endParaRPr lang="es-ES_tradnl" sz="800" dirty="0">
              <a:solidFill>
                <a:schemeClr val="tx1"/>
              </a:solidFill>
            </a:endParaRPr>
          </a:p>
        </p:txBody>
      </p:sp>
      <p:sp>
        <p:nvSpPr>
          <p:cNvPr id="278" name="277 Forma libre"/>
          <p:cNvSpPr/>
          <p:nvPr/>
        </p:nvSpPr>
        <p:spPr>
          <a:xfrm>
            <a:off x="6986275" y="5508665"/>
            <a:ext cx="1957458" cy="504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RECURSOS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HUMANOS</a:t>
            </a:r>
          </a:p>
          <a:p>
            <a:pPr algn="ctr" defTabSz="1427826"/>
            <a:r>
              <a:rPr lang="es-ES_tradnl" sz="800" dirty="0" smtClean="0"/>
              <a:t>SILVIA MARICELA SANCHEZ SALAZAR </a:t>
            </a:r>
            <a:endParaRPr lang="es-ES_tradnl" sz="800" dirty="0">
              <a:solidFill>
                <a:schemeClr val="tx1"/>
              </a:solidFill>
            </a:endParaRPr>
          </a:p>
        </p:txBody>
      </p:sp>
      <p:sp>
        <p:nvSpPr>
          <p:cNvPr id="279" name="AutoShape 2"/>
          <p:cNvSpPr>
            <a:spLocks noChangeArrowheads="1"/>
          </p:cNvSpPr>
          <p:nvPr/>
        </p:nvSpPr>
        <p:spPr bwMode="auto">
          <a:xfrm>
            <a:off x="11626116" y="7629986"/>
            <a:ext cx="1944000" cy="396000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PARQUES Y UNIDADES DEPORTIVAS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dirty="0" smtClean="0"/>
              <a:t>SERGIO ANSELMO RODRIGUEZ GZZ</a:t>
            </a:r>
            <a:r>
              <a:rPr lang="es-MX" sz="800" b="1" dirty="0" smtClean="0"/>
              <a:t>.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1" name="280 Rectángulo redondeado"/>
          <p:cNvSpPr/>
          <p:nvPr/>
        </p:nvSpPr>
        <p:spPr>
          <a:xfrm>
            <a:off x="9154034" y="8890443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INSPECCIÓN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CONTROL 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Y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VIGILANCIA</a:t>
            </a:r>
          </a:p>
          <a:p>
            <a:pPr algn="ctr" defTabSz="1427826"/>
            <a:r>
              <a:rPr lang="es-MX" sz="800" dirty="0" smtClean="0"/>
              <a:t>BERTHA LAURA PLASCENCIA TREVIÑO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82" name="281 Rectángulo redondeado"/>
          <p:cNvSpPr/>
          <p:nvPr/>
        </p:nvSpPr>
        <p:spPr>
          <a:xfrm>
            <a:off x="9144520" y="5315879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JURIDICA</a:t>
            </a:r>
          </a:p>
          <a:p>
            <a:pPr algn="ctr" defTabSz="1427826"/>
            <a:r>
              <a:rPr lang="es-MX" sz="800" dirty="0" smtClean="0"/>
              <a:t>ALEJANDRO MEDINA LOPEZ </a:t>
            </a:r>
            <a:r>
              <a:rPr lang="es-MX" sz="800" dirty="0" smtClean="0">
                <a:solidFill>
                  <a:schemeClr val="tx1"/>
                </a:solidFill>
              </a:rPr>
              <a:t> 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83" name="AutoShape 5"/>
          <p:cNvSpPr>
            <a:spLocks noChangeArrowheads="1"/>
          </p:cNvSpPr>
          <p:nvPr/>
        </p:nvSpPr>
        <p:spPr bwMode="auto">
          <a:xfrm>
            <a:off x="9126520" y="7086868"/>
            <a:ext cx="2088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 DE PROTECCION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CIVIL</a:t>
            </a:r>
          </a:p>
          <a:p>
            <a:pPr algn="ctr" defTabSz="1427826"/>
            <a:r>
              <a:rPr lang="es-ES" sz="800" dirty="0" smtClean="0"/>
              <a:t>PATRICIA PEREZ TIJERINA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84" name="Rectangle 2"/>
          <p:cNvSpPr>
            <a:spLocks noChangeArrowheads="1"/>
          </p:cNvSpPr>
          <p:nvPr/>
        </p:nvSpPr>
        <p:spPr bwMode="auto">
          <a:xfrm>
            <a:off x="9144520" y="5961861"/>
            <a:ext cx="2052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OF.DE ENLACE CON LA S.R.E.</a:t>
            </a:r>
          </a:p>
          <a:p>
            <a:pPr algn="ctr" defTabSz="1427826"/>
            <a:r>
              <a:rPr lang="es-MX" sz="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ARMANDO DE LA TORRE SANDOVAL </a:t>
            </a:r>
            <a:endParaRPr lang="es-MX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6" name="285 Rectángulo"/>
          <p:cNvSpPr/>
          <p:nvPr/>
        </p:nvSpPr>
        <p:spPr>
          <a:xfrm>
            <a:off x="9153515" y="6555950"/>
            <a:ext cx="2052000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CENTRO DE MEDIACION Y ASESORIA JURIDICA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SALVADOR RODRIGUEZ HERRERA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88" name="287 CuadroTexto"/>
          <p:cNvSpPr txBox="1"/>
          <p:nvPr/>
        </p:nvSpPr>
        <p:spPr>
          <a:xfrm>
            <a:off x="13789232" y="5307186"/>
            <a:ext cx="1548000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dirty="0" smtClean="0"/>
          </a:p>
          <a:p>
            <a:r>
              <a:rPr lang="es-MX" dirty="0" smtClean="0"/>
              <a:t>DIRECCIÓN </a:t>
            </a:r>
            <a:r>
              <a:rPr lang="es-MX" dirty="0"/>
              <a:t>DE SEGURIDAD </a:t>
            </a:r>
            <a:r>
              <a:rPr lang="es-MX" dirty="0" smtClean="0"/>
              <a:t>CIUIDADANA </a:t>
            </a:r>
            <a:endParaRPr lang="es-MX" dirty="0"/>
          </a:p>
          <a:p>
            <a:endParaRPr lang="es-MX" dirty="0"/>
          </a:p>
        </p:txBody>
      </p:sp>
      <p:sp>
        <p:nvSpPr>
          <p:cNvPr id="289" name="288 CuadroTexto"/>
          <p:cNvSpPr txBox="1"/>
          <p:nvPr/>
        </p:nvSpPr>
        <p:spPr>
          <a:xfrm>
            <a:off x="13789232" y="6460675"/>
            <a:ext cx="1548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DE PREVENCIÓN SOCIAL Y PARTICIPACIÓN CUIDADANA </a:t>
            </a:r>
          </a:p>
        </p:txBody>
      </p:sp>
      <p:sp>
        <p:nvSpPr>
          <p:cNvPr id="293" name="292 Rectángulo"/>
          <p:cNvSpPr/>
          <p:nvPr/>
        </p:nvSpPr>
        <p:spPr>
          <a:xfrm>
            <a:off x="4812970" y="5501197"/>
            <a:ext cx="1944000" cy="61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DIRECCIÓN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DESARROLLO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URBANO</a:t>
            </a:r>
          </a:p>
          <a:p>
            <a:pPr algn="ctr" defTabSz="1427826"/>
            <a:r>
              <a:rPr lang="es-ES" sz="800" dirty="0" smtClean="0"/>
              <a:t>JANETH CELINA ELIAS RIOS </a:t>
            </a:r>
            <a:endParaRPr lang="es-ES" sz="800" dirty="0">
              <a:solidFill>
                <a:schemeClr val="tx1"/>
              </a:solidFill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94" name="293 CuadroTexto"/>
          <p:cNvSpPr txBox="1"/>
          <p:nvPr/>
        </p:nvSpPr>
        <p:spPr>
          <a:xfrm>
            <a:off x="4812970" y="4692391"/>
            <a:ext cx="1966544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SECRETARÍA DE </a:t>
            </a:r>
          </a:p>
          <a:p>
            <a:r>
              <a:rPr lang="es-MX" dirty="0"/>
              <a:t>DESARROLLO URBANO Y </a:t>
            </a:r>
            <a:r>
              <a:rPr lang="es-MX" dirty="0" smtClean="0"/>
              <a:t>ECOLOGÍA</a:t>
            </a:r>
          </a:p>
          <a:p>
            <a:r>
              <a:rPr lang="es-MX" b="0" dirty="0" smtClean="0"/>
              <a:t>IGNACIO HIERRO GOMEZ </a:t>
            </a:r>
            <a:endParaRPr lang="es-MX" b="0" dirty="0"/>
          </a:p>
        </p:txBody>
      </p:sp>
      <p:sp>
        <p:nvSpPr>
          <p:cNvPr id="296" name="295 Rectángulo"/>
          <p:cNvSpPr/>
          <p:nvPr/>
        </p:nvSpPr>
        <p:spPr>
          <a:xfrm>
            <a:off x="3267564" y="5447197"/>
            <a:ext cx="1332000" cy="68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PROYECTOS Y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CONSTRUCCIÓN</a:t>
            </a:r>
          </a:p>
          <a:p>
            <a:pPr algn="ctr" defTabSz="1427826"/>
            <a:r>
              <a:rPr lang="es-ES" sz="800" dirty="0" smtClean="0"/>
              <a:t>JESUS AMBROSIO GONZALEZ VILLARREAL </a:t>
            </a:r>
            <a:r>
              <a:rPr lang="es-ES" sz="800" dirty="0" smtClean="0">
                <a:solidFill>
                  <a:schemeClr val="tx1"/>
                </a:solidFill>
              </a:rPr>
              <a:t>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299" name="298 CuadroTexto"/>
          <p:cNvSpPr txBox="1"/>
          <p:nvPr/>
        </p:nvSpPr>
        <p:spPr>
          <a:xfrm>
            <a:off x="8466874" y="2130177"/>
            <a:ext cx="3384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SRÍA. TECNICA DE LA JUNTA CIUDADANA DE MOVILIDAD </a:t>
            </a:r>
            <a:r>
              <a:rPr lang="es-MX" dirty="0" smtClean="0"/>
              <a:t>SUSTENTABLE</a:t>
            </a:r>
          </a:p>
          <a:p>
            <a:r>
              <a:rPr lang="es-MX" b="0" dirty="0" smtClean="0"/>
              <a:t>LUIS ANTONIO FRANCO GARCIA   </a:t>
            </a:r>
            <a:endParaRPr lang="es-MX" b="0" dirty="0"/>
          </a:p>
        </p:txBody>
      </p:sp>
      <p:sp>
        <p:nvSpPr>
          <p:cNvPr id="300" name="299 CuadroTexto"/>
          <p:cNvSpPr txBox="1"/>
          <p:nvPr/>
        </p:nvSpPr>
        <p:spPr>
          <a:xfrm>
            <a:off x="4571991" y="3897330"/>
            <a:ext cx="3188611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SECRETARIO </a:t>
            </a:r>
            <a:r>
              <a:rPr lang="es-MX" dirty="0" smtClean="0"/>
              <a:t>PARTICULAR</a:t>
            </a:r>
          </a:p>
          <a:p>
            <a:r>
              <a:rPr lang="es-MX" b="0" dirty="0" smtClean="0"/>
              <a:t>MARIA LYLIANA HERNANDEZ MARTINEZ </a:t>
            </a:r>
            <a:endParaRPr lang="es-MX" b="0" dirty="0"/>
          </a:p>
        </p:txBody>
      </p:sp>
      <p:sp>
        <p:nvSpPr>
          <p:cNvPr id="312" name="Rectángulo redondeado 3"/>
          <p:cNvSpPr/>
          <p:nvPr/>
        </p:nvSpPr>
        <p:spPr>
          <a:xfrm>
            <a:off x="12391211" y="2788729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DIRECCIÓN DE FISCALIZACIÓN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 Y CUENTA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PUBLICA</a:t>
            </a:r>
          </a:p>
          <a:p>
            <a:pPr algn="ctr" defTabSz="1427826"/>
            <a:r>
              <a:rPr lang="es-ES_tradnl" sz="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BERTHA AZUCENA CASTILLO ALVAREZ </a:t>
            </a:r>
            <a:endParaRPr lang="es-ES_tradnl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20" name="657 CuadroTexto"/>
          <p:cNvSpPr txBox="1"/>
          <p:nvPr/>
        </p:nvSpPr>
        <p:spPr>
          <a:xfrm>
            <a:off x="11626116" y="7032079"/>
            <a:ext cx="1944000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dirty="0" smtClean="0"/>
          </a:p>
          <a:p>
            <a:r>
              <a:rPr lang="es-MX" dirty="0" smtClean="0"/>
              <a:t>DIRECCIÓN </a:t>
            </a:r>
            <a:r>
              <a:rPr lang="es-MX" dirty="0"/>
              <a:t>DE ATENCION A GRUPOS VULNERABLES </a:t>
            </a:r>
            <a:endParaRPr lang="es-MX" dirty="0" smtClean="0"/>
          </a:p>
          <a:p>
            <a:r>
              <a:rPr lang="es-MX" b="0" dirty="0" smtClean="0"/>
              <a:t>DAVID GAMEZ MACIAS </a:t>
            </a:r>
            <a:endParaRPr lang="es-MX" b="0" dirty="0"/>
          </a:p>
          <a:p>
            <a:r>
              <a:rPr lang="es-MX" dirty="0"/>
              <a:t>.</a:t>
            </a:r>
          </a:p>
        </p:txBody>
      </p:sp>
      <p:sp>
        <p:nvSpPr>
          <p:cNvPr id="322" name="141 CuadroTexto"/>
          <p:cNvSpPr txBox="1"/>
          <p:nvPr/>
        </p:nvSpPr>
        <p:spPr>
          <a:xfrm>
            <a:off x="13789232" y="5810654"/>
            <a:ext cx="1548000" cy="50783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DE </a:t>
            </a:r>
            <a:r>
              <a:rPr lang="es-MX" dirty="0" smtClean="0"/>
              <a:t>LA ACADEMIA </a:t>
            </a:r>
            <a:endParaRPr lang="es-MX" dirty="0"/>
          </a:p>
          <a:p>
            <a:endParaRPr lang="es-MX" dirty="0"/>
          </a:p>
        </p:txBody>
      </p:sp>
      <p:sp>
        <p:nvSpPr>
          <p:cNvPr id="323" name="141 CuadroTexto"/>
          <p:cNvSpPr txBox="1"/>
          <p:nvPr/>
        </p:nvSpPr>
        <p:spPr>
          <a:xfrm>
            <a:off x="13789232" y="7186259"/>
            <a:ext cx="154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DIRECCIÓN ADMINISTRATIVA</a:t>
            </a:r>
          </a:p>
        </p:txBody>
      </p:sp>
      <p:sp>
        <p:nvSpPr>
          <p:cNvPr id="325" name="324 CuadroTexto"/>
          <p:cNvSpPr txBox="1"/>
          <p:nvPr/>
        </p:nvSpPr>
        <p:spPr>
          <a:xfrm>
            <a:off x="11626116" y="6480678"/>
            <a:ext cx="1944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 DE ACTIVACION CIVICA Y </a:t>
            </a:r>
            <a:r>
              <a:rPr lang="es-MX" dirty="0" smtClean="0"/>
              <a:t>DEPORTES</a:t>
            </a:r>
          </a:p>
          <a:p>
            <a:r>
              <a:rPr lang="es-MX" b="0" dirty="0" smtClean="0"/>
              <a:t>MARIO ALBERTO NIEBLA GIL  </a:t>
            </a:r>
            <a:endParaRPr lang="es-MX" b="0" dirty="0"/>
          </a:p>
        </p:txBody>
      </p:sp>
      <p:sp>
        <p:nvSpPr>
          <p:cNvPr id="326" name="Text Box 32"/>
          <p:cNvSpPr txBox="1">
            <a:spLocks noChangeArrowheads="1"/>
          </p:cNvSpPr>
          <p:nvPr/>
        </p:nvSpPr>
        <p:spPr bwMode="auto">
          <a:xfrm>
            <a:off x="11597133" y="5240635"/>
            <a:ext cx="1944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DIRECCION  </a:t>
            </a:r>
            <a:r>
              <a:rPr lang="es-ES" dirty="0"/>
              <a:t>DE EDUCACION Y CULTURA </a:t>
            </a:r>
            <a:endParaRPr lang="es-ES" dirty="0" smtClean="0"/>
          </a:p>
          <a:p>
            <a:r>
              <a:rPr lang="es-ES" b="0" dirty="0" smtClean="0"/>
              <a:t>HUGO CONCEPCION ESPIRICUETA SANCHEZ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36" name="335 Rectángulo"/>
          <p:cNvSpPr/>
          <p:nvPr/>
        </p:nvSpPr>
        <p:spPr>
          <a:xfrm>
            <a:off x="9126520" y="7640858"/>
            <a:ext cx="208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ATENCION AL SERVICIO MILITAR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MATEO ALBERTO CANTU GONZALEZ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9144519" y="8288858"/>
            <a:ext cx="208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VOCALIA EJECUTIVA PARA TENENCIA DE LA TIERRA 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dirty="0" smtClean="0"/>
              <a:t>JUAN CARLOS FLORES LUNA 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173" name="141 CuadroTexto"/>
          <p:cNvSpPr txBox="1"/>
          <p:nvPr/>
        </p:nvSpPr>
        <p:spPr>
          <a:xfrm>
            <a:off x="13789232" y="7856858"/>
            <a:ext cx="1548000" cy="43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 smtClean="0"/>
              <a:t>DIRECCION DE ANALISIS E INVESTIGACION</a:t>
            </a:r>
            <a:endParaRPr lang="es-MX" dirty="0"/>
          </a:p>
        </p:txBody>
      </p:sp>
      <p:sp>
        <p:nvSpPr>
          <p:cNvPr id="175" name="174 CuadroTexto"/>
          <p:cNvSpPr txBox="1"/>
          <p:nvPr/>
        </p:nvSpPr>
        <p:spPr>
          <a:xfrm>
            <a:off x="930621" y="4682978"/>
            <a:ext cx="1030095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SECRETARIA DE DESARROLLO </a:t>
            </a:r>
            <a:r>
              <a:rPr lang="es-MX" dirty="0" smtClean="0"/>
              <a:t>ECONOMICO</a:t>
            </a:r>
          </a:p>
          <a:p>
            <a:r>
              <a:rPr lang="es-MX" b="0" dirty="0" smtClean="0"/>
              <a:t>JOSE ANTONIO QUIROGA CHAPA  </a:t>
            </a:r>
            <a:endParaRPr lang="es-MX" b="0" dirty="0"/>
          </a:p>
        </p:txBody>
      </p:sp>
      <p:sp>
        <p:nvSpPr>
          <p:cNvPr id="176" name="175 CuadroTexto"/>
          <p:cNvSpPr txBox="1"/>
          <p:nvPr/>
        </p:nvSpPr>
        <p:spPr>
          <a:xfrm>
            <a:off x="920625" y="5421168"/>
            <a:ext cx="1030095" cy="68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DIRECCION DE VINCULACION </a:t>
            </a:r>
            <a:r>
              <a:rPr lang="es-MX" dirty="0" smtClean="0"/>
              <a:t>EMPRESARIAL</a:t>
            </a:r>
          </a:p>
          <a:p>
            <a:r>
              <a:rPr lang="es-MX" b="0" dirty="0" smtClean="0"/>
              <a:t>SANDRA PATRICIA PALACIOS MEDINA  </a:t>
            </a:r>
            <a:endParaRPr lang="es-MX" b="0" dirty="0"/>
          </a:p>
        </p:txBody>
      </p:sp>
      <p:sp>
        <p:nvSpPr>
          <p:cNvPr id="79" name="39 CuadroTexto"/>
          <p:cNvSpPr txBox="1"/>
          <p:nvPr/>
        </p:nvSpPr>
        <p:spPr>
          <a:xfrm>
            <a:off x="4379682" y="9973022"/>
            <a:ext cx="76822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78" name="77 Conector recto"/>
          <p:cNvCxnSpPr/>
          <p:nvPr/>
        </p:nvCxnSpPr>
        <p:spPr>
          <a:xfrm>
            <a:off x="2532662" y="5301957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10045228" y="455550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8065012" y="147458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732176" y="5269461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7732176" y="601258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7732176" y="6696678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7741459" y="727274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7732176" y="792082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12707744" y="5082201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2720057" y="5763168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12724239" y="6322763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12735158" y="6899300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12735158" y="7401411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0045228" y="511250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0045228" y="575658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051106" y="6393861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10051106" y="692528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10051106" y="7521986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0051106" y="8072858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10028409" y="8720858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15231590" y="5220526"/>
            <a:ext cx="0" cy="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15231590" y="5666585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15269690" y="6990875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5258771" y="6336638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>
            <a:off x="15259886" y="7617411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2114457" y="2521158"/>
            <a:ext cx="1800000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/>
            </a:lvl1pPr>
            <a:lvl2pPr marL="457200"/>
            <a:lvl3pPr marL="914400"/>
            <a:lvl4pPr marL="1371600"/>
            <a:lvl5pPr marL="18288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es-MX" dirty="0" smtClean="0"/>
              <a:t>DIRECCIÓN OPERATIVA</a:t>
            </a:r>
          </a:p>
          <a:p>
            <a:r>
              <a:rPr lang="es-MX" b="0" dirty="0" smtClean="0"/>
              <a:t>FRANCISCO JAVIER BAEZ DOMINGUEZ</a:t>
            </a:r>
            <a:endParaRPr lang="es-MX" b="0" dirty="0"/>
          </a:p>
        </p:txBody>
      </p:sp>
      <p:cxnSp>
        <p:nvCxnSpPr>
          <p:cNvPr id="3" name="2 Conector recto"/>
          <p:cNvCxnSpPr/>
          <p:nvPr/>
        </p:nvCxnSpPr>
        <p:spPr>
          <a:xfrm flipV="1">
            <a:off x="4171291" y="2244213"/>
            <a:ext cx="0" cy="19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 flipV="1">
            <a:off x="3933565" y="2469213"/>
            <a:ext cx="64800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/>
          <p:cNvSpPr txBox="1"/>
          <p:nvPr/>
        </p:nvSpPr>
        <p:spPr>
          <a:xfrm>
            <a:off x="8524587" y="3222921"/>
            <a:ext cx="3330266" cy="2685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 smtClean="0"/>
              <a:t>DIRECCION UNIDAD DE PROTECCION AMBIENTAL</a:t>
            </a:r>
          </a:p>
          <a:p>
            <a:r>
              <a:rPr lang="es-MX" b="0" dirty="0" smtClean="0"/>
              <a:t>ROLANDO RIOS MALDONADO </a:t>
            </a:r>
            <a:endParaRPr lang="es-MX" b="0" dirty="0"/>
          </a:p>
        </p:txBody>
      </p:sp>
      <p:cxnSp>
        <p:nvCxnSpPr>
          <p:cNvPr id="110" name="109 Conector recto"/>
          <p:cNvCxnSpPr/>
          <p:nvPr/>
        </p:nvCxnSpPr>
        <p:spPr>
          <a:xfrm flipV="1">
            <a:off x="8094932" y="3350668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ángulo redondeado 3"/>
          <p:cNvSpPr/>
          <p:nvPr/>
        </p:nvSpPr>
        <p:spPr>
          <a:xfrm>
            <a:off x="12399454" y="3513531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TITULAR DE LA UNIDAD DE TRANSPAFRENCIA </a:t>
            </a:r>
          </a:p>
          <a:p>
            <a:pPr algn="ctr" defTabSz="1427826"/>
            <a:r>
              <a:rPr lang="es-ES_tradnl" sz="800" b="1" dirty="0" smtClean="0"/>
              <a:t>JAVIER EDUARDO GARCIA BARRON</a:t>
            </a:r>
            <a:endParaRPr lang="es-ES_tradnl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3" name="112 Conector recto"/>
          <p:cNvCxnSpPr/>
          <p:nvPr/>
        </p:nvCxnSpPr>
        <p:spPr>
          <a:xfrm>
            <a:off x="11860277" y="3016383"/>
            <a:ext cx="540000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ángulo redondeado 3"/>
          <p:cNvSpPr/>
          <p:nvPr/>
        </p:nvSpPr>
        <p:spPr>
          <a:xfrm>
            <a:off x="12386144" y="2091213"/>
            <a:ext cx="1966544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DIRECCION DE COMERCIO </a:t>
            </a:r>
          </a:p>
          <a:p>
            <a:pPr algn="ctr" defTabSz="1427826"/>
            <a:r>
              <a:rPr lang="es-ES_tradnl" sz="800" b="1" dirty="0" smtClean="0"/>
              <a:t>SERGIO ESPINOZA SERRANO </a:t>
            </a:r>
            <a:endParaRPr lang="es-ES_tradnl" sz="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5" name="114 Conector recto"/>
          <p:cNvCxnSpPr/>
          <p:nvPr/>
        </p:nvCxnSpPr>
        <p:spPr>
          <a:xfrm flipV="1">
            <a:off x="11843744" y="2595213"/>
            <a:ext cx="576000" cy="39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15"/>
          <p:cNvSpPr txBox="1">
            <a:spLocks noChangeArrowheads="1"/>
          </p:cNvSpPr>
          <p:nvPr/>
        </p:nvSpPr>
        <p:spPr bwMode="auto">
          <a:xfrm>
            <a:off x="2114457" y="3062668"/>
            <a:ext cx="1800000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/>
            </a:lvl1pPr>
            <a:lvl2pPr marL="457200"/>
            <a:lvl3pPr marL="914400"/>
            <a:lvl4pPr marL="1371600"/>
            <a:lvl5pPr marL="18288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es-MX" dirty="0" smtClean="0"/>
              <a:t>DIRECCIÓN OPERATIVA</a:t>
            </a:r>
          </a:p>
          <a:p>
            <a:r>
              <a:rPr lang="es-MX" b="0" dirty="0" smtClean="0"/>
              <a:t>FRANCISCO JAVIER BAEZ DOMINGUEZ</a:t>
            </a:r>
            <a:endParaRPr lang="es-MX" b="0" dirty="0"/>
          </a:p>
        </p:txBody>
      </p:sp>
      <p:sp>
        <p:nvSpPr>
          <p:cNvPr id="117" name="Text Box 15"/>
          <p:cNvSpPr txBox="1">
            <a:spLocks noChangeArrowheads="1"/>
          </p:cNvSpPr>
          <p:nvPr/>
        </p:nvSpPr>
        <p:spPr bwMode="auto">
          <a:xfrm>
            <a:off x="2133565" y="3663330"/>
            <a:ext cx="1800000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/>
            </a:lvl1pPr>
            <a:lvl2pPr marL="457200"/>
            <a:lvl3pPr marL="914400"/>
            <a:lvl4pPr marL="1371600"/>
            <a:lvl5pPr marL="18288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es-MX" dirty="0" smtClean="0"/>
              <a:t>DIRECCIÓN OPERATIVA</a:t>
            </a:r>
          </a:p>
          <a:p>
            <a:r>
              <a:rPr lang="es-MX" b="0" dirty="0" smtClean="0"/>
              <a:t>FRANCISCO JAVIER BAEZ DOMINGUEZ</a:t>
            </a:r>
            <a:endParaRPr lang="es-MX" b="0" dirty="0"/>
          </a:p>
        </p:txBody>
      </p:sp>
      <p:cxnSp>
        <p:nvCxnSpPr>
          <p:cNvPr id="118" name="117 Conector recto"/>
          <p:cNvCxnSpPr/>
          <p:nvPr/>
        </p:nvCxnSpPr>
        <p:spPr>
          <a:xfrm flipV="1">
            <a:off x="3905991" y="2469213"/>
            <a:ext cx="684000" cy="82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flipV="1">
            <a:off x="3941991" y="2523344"/>
            <a:ext cx="612000" cy="12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119 Rectángulo"/>
          <p:cNvSpPr/>
          <p:nvPr/>
        </p:nvSpPr>
        <p:spPr>
          <a:xfrm>
            <a:off x="4809784" y="6233300"/>
            <a:ext cx="1944000" cy="61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DIRECCION DE SUSTENTABILIDAD Y ADMINISTRACION </a:t>
            </a:r>
          </a:p>
          <a:p>
            <a:pPr algn="ctr" defTabSz="1427826"/>
            <a:r>
              <a:rPr lang="es-ES" sz="800" b="1" dirty="0" smtClean="0"/>
              <a:t>DELIA VERONICA LOZANO TORRES </a:t>
            </a:r>
            <a:endParaRPr lang="es-ES" sz="800" dirty="0">
              <a:solidFill>
                <a:schemeClr val="tx1"/>
              </a:solidFill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2646</TotalTime>
  <Words>468</Words>
  <Application>Microsoft Office PowerPoint</Application>
  <PresentationFormat>Personalizado</PresentationFormat>
  <Paragraphs>125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245</cp:revision>
  <cp:lastPrinted>2018-08-16T16:44:29Z</cp:lastPrinted>
  <dcterms:created xsi:type="dcterms:W3CDTF">2009-11-28T03:18:03Z</dcterms:created>
  <dcterms:modified xsi:type="dcterms:W3CDTF">2021-07-20T21:54:30Z</dcterms:modified>
</cp:coreProperties>
</file>