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1" r:id="rId1"/>
  </p:sldMasterIdLst>
  <p:notesMasterIdLst>
    <p:notesMasterId r:id="rId3"/>
  </p:notesMasterIdLst>
  <p:sldIdLst>
    <p:sldId id="273" r:id="rId2"/>
  </p:sldIdLst>
  <p:sldSz cx="18002250" cy="14762163"/>
  <p:notesSz cx="6950075" cy="923607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540" y="-72"/>
      </p:cViewPr>
      <p:guideLst>
        <p:guide orient="horz" pos="4650"/>
        <p:guide pos="567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363663" y="692150"/>
            <a:ext cx="4224337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76" tIns="92476" rIns="92476" bIns="92476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7942891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63663" y="692150"/>
            <a:ext cx="4224337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spcFirstLastPara="1" wrap="square" lIns="92476" tIns="92476" rIns="92476" bIns="92476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613675" y="2136977"/>
            <a:ext cx="16774824" cy="5891076"/>
          </a:xfrm>
          <a:prstGeom prst="rect">
            <a:avLst/>
          </a:prstGeom>
        </p:spPr>
        <p:txBody>
          <a:bodyPr spcFirstLastPara="1" wrap="square" lIns="207807" tIns="207807" rIns="207807" bIns="207807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11800"/>
            </a:lvl1pPr>
            <a:lvl2pPr lvl="1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11800"/>
            </a:lvl2pPr>
            <a:lvl3pPr lvl="2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11800"/>
            </a:lvl3pPr>
            <a:lvl4pPr lvl="3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11800"/>
            </a:lvl4pPr>
            <a:lvl5pPr lvl="4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11800"/>
            </a:lvl5pPr>
            <a:lvl6pPr lvl="5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11800"/>
            </a:lvl6pPr>
            <a:lvl7pPr lvl="6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11800"/>
            </a:lvl7pPr>
            <a:lvl8pPr lvl="7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11800"/>
            </a:lvl8pPr>
            <a:lvl9pPr lvl="8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11800"/>
            </a:lvl9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613659" y="8134115"/>
            <a:ext cx="16774824" cy="2274608"/>
          </a:xfrm>
          <a:prstGeom prst="rect">
            <a:avLst/>
          </a:prstGeom>
        </p:spPr>
        <p:txBody>
          <a:bodyPr spcFirstLastPara="1" wrap="square" lIns="207807" tIns="207807" rIns="207807" bIns="207807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6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6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6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6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6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6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6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6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6400"/>
            </a:lvl9pPr>
          </a:lstStyle>
          <a:p>
            <a:r>
              <a:rPr lang="es-ES" smtClean="0"/>
              <a:t>Haga clic para modificar el estilo de subtítulo del patrón</a:t>
            </a: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16680152" y="13383721"/>
            <a:ext cx="1080307" cy="1129897"/>
          </a:xfrm>
          <a:prstGeom prst="rect">
            <a:avLst/>
          </a:prstGeom>
        </p:spPr>
        <p:txBody>
          <a:bodyPr spcFirstLastPara="1" wrap="square" lIns="207807" tIns="207807" rIns="207807" bIns="207807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613659" y="1277249"/>
            <a:ext cx="16774824" cy="1643849"/>
          </a:xfrm>
          <a:prstGeom prst="rect">
            <a:avLst/>
          </a:prstGeom>
        </p:spPr>
        <p:txBody>
          <a:bodyPr spcFirstLastPara="1" wrap="square" lIns="207807" tIns="207807" rIns="207807" bIns="207807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16680152" y="13383721"/>
            <a:ext cx="1080307" cy="1129897"/>
          </a:xfrm>
          <a:prstGeom prst="rect">
            <a:avLst/>
          </a:prstGeom>
        </p:spPr>
        <p:txBody>
          <a:bodyPr spcFirstLastPara="1" wrap="square" lIns="207807" tIns="207807" rIns="207807" bIns="207807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613659" y="1594606"/>
            <a:ext cx="5528250" cy="2168627"/>
          </a:xfrm>
          <a:prstGeom prst="rect">
            <a:avLst/>
          </a:prstGeom>
        </p:spPr>
        <p:txBody>
          <a:bodyPr spcFirstLastPara="1" wrap="square" lIns="207807" tIns="207807" rIns="207807" bIns="207807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55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55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55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55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55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55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55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55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5500"/>
            </a:lvl9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613659" y="3988238"/>
            <a:ext cx="5528250" cy="9125214"/>
          </a:xfrm>
          <a:prstGeom prst="rect">
            <a:avLst/>
          </a:prstGeom>
        </p:spPr>
        <p:txBody>
          <a:bodyPr spcFirstLastPara="1" wrap="square" lIns="207807" tIns="207807" rIns="207807" bIns="207807" anchor="t" anchorCtr="0">
            <a:normAutofit/>
          </a:bodyPr>
          <a:lstStyle>
            <a:lvl1pPr marL="840050" lvl="0" indent="-595034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2800"/>
            </a:lvl1pPr>
            <a:lvl2pPr marL="1680100" lvl="1" indent="-595034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2800"/>
            </a:lvl2pPr>
            <a:lvl3pPr marL="2520150" lvl="2" indent="-595034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2800"/>
            </a:lvl3pPr>
            <a:lvl4pPr marL="3360203" lvl="3" indent="-595034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2800"/>
            </a:lvl4pPr>
            <a:lvl5pPr marL="4200253" lvl="4" indent="-595034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2800"/>
            </a:lvl5pPr>
            <a:lvl6pPr marL="5040303" lvl="5" indent="-595034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2800"/>
            </a:lvl6pPr>
            <a:lvl7pPr marL="5880353" lvl="6" indent="-595034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2800"/>
            </a:lvl7pPr>
            <a:lvl8pPr marL="6720403" lvl="7" indent="-595034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2800"/>
            </a:lvl8pPr>
            <a:lvl9pPr marL="7560453" lvl="8" indent="-595034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2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16680152" y="13383721"/>
            <a:ext cx="1080307" cy="1129897"/>
          </a:xfrm>
          <a:prstGeom prst="rect">
            <a:avLst/>
          </a:prstGeom>
        </p:spPr>
        <p:txBody>
          <a:bodyPr spcFirstLastPara="1" wrap="square" lIns="207807" tIns="207807" rIns="207807" bIns="207807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965180" y="1291959"/>
            <a:ext cx="12536821" cy="11741127"/>
          </a:xfrm>
          <a:prstGeom prst="rect">
            <a:avLst/>
          </a:prstGeom>
        </p:spPr>
        <p:txBody>
          <a:bodyPr spcFirstLastPara="1" wrap="square" lIns="207807" tIns="207807" rIns="207807" bIns="207807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900"/>
              <a:buNone/>
              <a:defRPr sz="10800"/>
            </a:lvl1pPr>
            <a:lvl2pPr lvl="1">
              <a:spcBef>
                <a:spcPts val="0"/>
              </a:spcBef>
              <a:spcAft>
                <a:spcPts val="0"/>
              </a:spcAft>
              <a:buSzPts val="5900"/>
              <a:buNone/>
              <a:defRPr sz="10800"/>
            </a:lvl2pPr>
            <a:lvl3pPr lvl="2">
              <a:spcBef>
                <a:spcPts val="0"/>
              </a:spcBef>
              <a:spcAft>
                <a:spcPts val="0"/>
              </a:spcAft>
              <a:buSzPts val="5900"/>
              <a:buNone/>
              <a:defRPr sz="10800"/>
            </a:lvl3pPr>
            <a:lvl4pPr lvl="3">
              <a:spcBef>
                <a:spcPts val="0"/>
              </a:spcBef>
              <a:spcAft>
                <a:spcPts val="0"/>
              </a:spcAft>
              <a:buSzPts val="5900"/>
              <a:buNone/>
              <a:defRPr sz="10800"/>
            </a:lvl4pPr>
            <a:lvl5pPr lvl="4">
              <a:spcBef>
                <a:spcPts val="0"/>
              </a:spcBef>
              <a:spcAft>
                <a:spcPts val="0"/>
              </a:spcAft>
              <a:buSzPts val="5900"/>
              <a:buNone/>
              <a:defRPr sz="10800"/>
            </a:lvl5pPr>
            <a:lvl6pPr lvl="5">
              <a:spcBef>
                <a:spcPts val="0"/>
              </a:spcBef>
              <a:spcAft>
                <a:spcPts val="0"/>
              </a:spcAft>
              <a:buSzPts val="5900"/>
              <a:buNone/>
              <a:defRPr sz="10800"/>
            </a:lvl6pPr>
            <a:lvl7pPr lvl="6">
              <a:spcBef>
                <a:spcPts val="0"/>
              </a:spcBef>
              <a:spcAft>
                <a:spcPts val="0"/>
              </a:spcAft>
              <a:buSzPts val="5900"/>
              <a:buNone/>
              <a:defRPr sz="10800"/>
            </a:lvl7pPr>
            <a:lvl8pPr lvl="7">
              <a:spcBef>
                <a:spcPts val="0"/>
              </a:spcBef>
              <a:spcAft>
                <a:spcPts val="0"/>
              </a:spcAft>
              <a:buSzPts val="5900"/>
              <a:buNone/>
              <a:defRPr sz="10800"/>
            </a:lvl8pPr>
            <a:lvl9pPr lvl="8">
              <a:spcBef>
                <a:spcPts val="0"/>
              </a:spcBef>
              <a:spcAft>
                <a:spcPts val="0"/>
              </a:spcAft>
              <a:buSzPts val="5900"/>
              <a:buNone/>
              <a:defRPr sz="10800"/>
            </a:lvl9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16680152" y="13383721"/>
            <a:ext cx="1080307" cy="1129897"/>
          </a:xfrm>
          <a:prstGeom prst="rect">
            <a:avLst/>
          </a:prstGeom>
        </p:spPr>
        <p:txBody>
          <a:bodyPr spcFirstLastPara="1" wrap="square" lIns="207807" tIns="207807" rIns="207807" bIns="207807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9001125" y="-359"/>
            <a:ext cx="9001125" cy="14762163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207807" tIns="207807" rIns="207807" bIns="207807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522703" y="3539289"/>
            <a:ext cx="7963773" cy="4254065"/>
          </a:xfrm>
          <a:prstGeom prst="rect">
            <a:avLst/>
          </a:prstGeom>
        </p:spPr>
        <p:txBody>
          <a:bodyPr spcFirstLastPara="1" wrap="square" lIns="207807" tIns="207807" rIns="207807" bIns="207807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96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96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96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96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96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96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96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96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9600"/>
            </a:lvl9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522703" y="8044999"/>
            <a:ext cx="7963773" cy="3544674"/>
          </a:xfrm>
          <a:prstGeom prst="rect">
            <a:avLst/>
          </a:prstGeom>
        </p:spPr>
        <p:txBody>
          <a:bodyPr spcFirstLastPara="1" wrap="square" lIns="207807" tIns="207807" rIns="207807" bIns="207807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4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4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4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4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4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4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4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4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4800"/>
            </a:lvl9pPr>
          </a:lstStyle>
          <a:p>
            <a:r>
              <a:rPr lang="es-ES" smtClean="0"/>
              <a:t>Haga clic para modificar el estilo de subtítulo del patrón</a:t>
            </a:r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9724641" y="2078140"/>
            <a:ext cx="7554094" cy="10604963"/>
          </a:xfrm>
          <a:prstGeom prst="rect">
            <a:avLst/>
          </a:prstGeom>
        </p:spPr>
        <p:txBody>
          <a:bodyPr spcFirstLastPara="1" wrap="square" lIns="207807" tIns="207807" rIns="207807" bIns="207807" anchor="ctr" anchorCtr="0">
            <a:normAutofit/>
          </a:bodyPr>
          <a:lstStyle>
            <a:lvl1pPr marL="840050" lvl="0" indent="-676707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1680100" lvl="1" indent="-61837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marL="2520150" lvl="2" indent="-61837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marL="3360203" lvl="3" indent="-61837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marL="4200253" lvl="4" indent="-61837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marL="5040303" lvl="5" indent="-61837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marL="5880353" lvl="6" indent="-61837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marL="6720403" lvl="7" indent="-61837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marL="7560453" lvl="8" indent="-61837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16680152" y="13383721"/>
            <a:ext cx="1080307" cy="1129897"/>
          </a:xfrm>
          <a:prstGeom prst="rect">
            <a:avLst/>
          </a:prstGeom>
        </p:spPr>
        <p:txBody>
          <a:bodyPr spcFirstLastPara="1" wrap="square" lIns="207807" tIns="207807" rIns="207807" bIns="207807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613660" y="12142012"/>
            <a:ext cx="11810352" cy="1736725"/>
          </a:xfrm>
          <a:prstGeom prst="rect">
            <a:avLst/>
          </a:prstGeom>
        </p:spPr>
        <p:txBody>
          <a:bodyPr spcFirstLastPara="1" wrap="square" lIns="207807" tIns="207807" rIns="207807" bIns="207807" anchor="ctr" anchorCtr="0">
            <a:normAutofit/>
          </a:bodyPr>
          <a:lstStyle>
            <a:lvl1pPr marL="840050" lvl="0" indent="-42002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16680152" y="13383721"/>
            <a:ext cx="1080307" cy="1129897"/>
          </a:xfrm>
          <a:prstGeom prst="rect">
            <a:avLst/>
          </a:prstGeom>
        </p:spPr>
        <p:txBody>
          <a:bodyPr spcFirstLastPara="1" wrap="square" lIns="207807" tIns="207807" rIns="207807" bIns="207807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613659" y="3174647"/>
            <a:ext cx="16774824" cy="5635240"/>
          </a:xfrm>
          <a:prstGeom prst="rect">
            <a:avLst/>
          </a:prstGeom>
        </p:spPr>
        <p:txBody>
          <a:bodyPr spcFirstLastPara="1" wrap="square" lIns="207807" tIns="207807" rIns="207807" bIns="207807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27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27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27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27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27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27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27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27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27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613659" y="9047080"/>
            <a:ext cx="16774824" cy="3733275"/>
          </a:xfrm>
          <a:prstGeom prst="rect">
            <a:avLst/>
          </a:prstGeom>
        </p:spPr>
        <p:txBody>
          <a:bodyPr spcFirstLastPara="1" wrap="square" lIns="207807" tIns="207807" rIns="207807" bIns="207807" anchor="t" anchorCtr="0">
            <a:normAutofit/>
          </a:bodyPr>
          <a:lstStyle>
            <a:lvl1pPr marL="840050" lvl="0" indent="-676707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1680100" lvl="1" indent="-61837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marL="2520150" lvl="2" indent="-61837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marL="3360203" lvl="3" indent="-618370" algn="ctr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marL="4200253" lvl="4" indent="-61837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marL="5040303" lvl="5" indent="-61837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marL="5880353" lvl="6" indent="-618370" algn="ctr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marL="6720403" lvl="7" indent="-61837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marL="7560453" lvl="8" indent="-61837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16680152" y="13383721"/>
            <a:ext cx="1080307" cy="1129897"/>
          </a:xfrm>
          <a:prstGeom prst="rect">
            <a:avLst/>
          </a:prstGeom>
        </p:spPr>
        <p:txBody>
          <a:bodyPr spcFirstLastPara="1" wrap="square" lIns="207807" tIns="207807" rIns="207807" bIns="207807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16680152" y="13383721"/>
            <a:ext cx="1080307" cy="1129897"/>
          </a:xfrm>
          <a:prstGeom prst="rect">
            <a:avLst/>
          </a:prstGeom>
        </p:spPr>
        <p:txBody>
          <a:bodyPr spcFirstLastPara="1" wrap="square" lIns="207807" tIns="207807" rIns="207807" bIns="207807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613659" y="1277249"/>
            <a:ext cx="16774824" cy="16438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07807" tIns="207807" rIns="207807" bIns="207807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613659" y="3307675"/>
            <a:ext cx="16774824" cy="98055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07807" tIns="207807" rIns="207807" bIns="207807" anchor="t" anchorCtr="0">
            <a:normAutofit/>
          </a:bodyPr>
          <a:lstStyle>
            <a:lvl1pPr marL="457200" lvl="0" indent="-3683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1pPr>
            <a:lvl2pPr marL="914400" lvl="1" indent="-3365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2pPr>
            <a:lvl3pPr marL="1371600" lvl="2" indent="-3365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3pPr>
            <a:lvl4pPr marL="1828800" lvl="3" indent="-3365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4pPr>
            <a:lvl5pPr marL="2286000" lvl="4" indent="-3365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5pPr>
            <a:lvl6pPr marL="2743200" lvl="5" indent="-3365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6pPr>
            <a:lvl7pPr marL="3200400" lvl="6" indent="-3365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7pPr>
            <a:lvl8pPr marL="3657600" lvl="7" indent="-3365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8pPr>
            <a:lvl9pPr marL="4114800" lvl="8" indent="-3365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6680152" y="13383721"/>
            <a:ext cx="1080307" cy="11298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07807" tIns="207807" rIns="207807" bIns="207807" anchor="ctr" anchorCtr="0">
            <a:normAutofit/>
          </a:bodyPr>
          <a:lstStyle>
            <a:lvl1pPr lvl="0" algn="r">
              <a:buNone/>
              <a:defRPr sz="2200">
                <a:solidFill>
                  <a:schemeClr val="dk2"/>
                </a:solidFill>
              </a:defRPr>
            </a:lvl1pPr>
            <a:lvl2pPr lvl="1" algn="r">
              <a:buNone/>
              <a:defRPr sz="2200">
                <a:solidFill>
                  <a:schemeClr val="dk2"/>
                </a:solidFill>
              </a:defRPr>
            </a:lvl2pPr>
            <a:lvl3pPr lvl="2" algn="r">
              <a:buNone/>
              <a:defRPr sz="2200">
                <a:solidFill>
                  <a:schemeClr val="dk2"/>
                </a:solidFill>
              </a:defRPr>
            </a:lvl3pPr>
            <a:lvl4pPr lvl="3" algn="r">
              <a:buNone/>
              <a:defRPr sz="2200">
                <a:solidFill>
                  <a:schemeClr val="dk2"/>
                </a:solidFill>
              </a:defRPr>
            </a:lvl4pPr>
            <a:lvl5pPr lvl="4" algn="r">
              <a:buNone/>
              <a:defRPr sz="2200">
                <a:solidFill>
                  <a:schemeClr val="dk2"/>
                </a:solidFill>
              </a:defRPr>
            </a:lvl5pPr>
            <a:lvl6pPr lvl="5" algn="r">
              <a:buNone/>
              <a:defRPr sz="2200">
                <a:solidFill>
                  <a:schemeClr val="dk2"/>
                </a:solidFill>
              </a:defRPr>
            </a:lvl6pPr>
            <a:lvl7pPr lvl="6" algn="r">
              <a:buNone/>
              <a:defRPr sz="2200">
                <a:solidFill>
                  <a:schemeClr val="dk2"/>
                </a:solidFill>
              </a:defRPr>
            </a:lvl7pPr>
            <a:lvl8pPr lvl="7" algn="r">
              <a:buNone/>
              <a:defRPr sz="2200">
                <a:solidFill>
                  <a:schemeClr val="dk2"/>
                </a:solidFill>
              </a:defRPr>
            </a:lvl8pPr>
            <a:lvl9pPr lvl="8" algn="r">
              <a:buNone/>
              <a:defRPr sz="2200">
                <a:solidFill>
                  <a:schemeClr val="dk2"/>
                </a:solidFill>
              </a:defRPr>
            </a:lvl9pPr>
          </a:lstStyle>
          <a:p>
            <a:fld id="{00000000-1234-1234-1234-12341234123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2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7" name="196 Conector recto"/>
          <p:cNvCxnSpPr>
            <a:cxnSpLocks/>
            <a:endCxn id="253" idx="0"/>
          </p:cNvCxnSpPr>
          <p:nvPr/>
        </p:nvCxnSpPr>
        <p:spPr>
          <a:xfrm>
            <a:off x="5392773" y="6935504"/>
            <a:ext cx="0" cy="1933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227 Conector recto"/>
          <p:cNvCxnSpPr/>
          <p:nvPr/>
        </p:nvCxnSpPr>
        <p:spPr>
          <a:xfrm flipV="1">
            <a:off x="829896" y="6915220"/>
            <a:ext cx="16020087" cy="67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18390" y="73198"/>
            <a:ext cx="11560138" cy="7547463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23729" y="11675383"/>
            <a:ext cx="18002257" cy="3300127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24153" y="321551"/>
            <a:ext cx="1816072" cy="237911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89" name="188 Conector recto"/>
          <p:cNvCxnSpPr>
            <a:cxnSpLocks/>
          </p:cNvCxnSpPr>
          <p:nvPr/>
        </p:nvCxnSpPr>
        <p:spPr>
          <a:xfrm>
            <a:off x="7143155" y="6915218"/>
            <a:ext cx="0" cy="216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188 Conector recto"/>
          <p:cNvCxnSpPr/>
          <p:nvPr/>
        </p:nvCxnSpPr>
        <p:spPr>
          <a:xfrm>
            <a:off x="7122863" y="7740619"/>
            <a:ext cx="2" cy="14055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188 Conector recto"/>
          <p:cNvCxnSpPr/>
          <p:nvPr/>
        </p:nvCxnSpPr>
        <p:spPr>
          <a:xfrm>
            <a:off x="7122868" y="8510432"/>
            <a:ext cx="2" cy="1288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188 Conector recto"/>
          <p:cNvCxnSpPr/>
          <p:nvPr/>
        </p:nvCxnSpPr>
        <p:spPr>
          <a:xfrm>
            <a:off x="7122868" y="9246168"/>
            <a:ext cx="2" cy="1288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188 Conector recto"/>
          <p:cNvCxnSpPr/>
          <p:nvPr/>
        </p:nvCxnSpPr>
        <p:spPr>
          <a:xfrm>
            <a:off x="7098477" y="9985991"/>
            <a:ext cx="2" cy="1288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188 Conector recto"/>
          <p:cNvCxnSpPr/>
          <p:nvPr/>
        </p:nvCxnSpPr>
        <p:spPr>
          <a:xfrm>
            <a:off x="7132168" y="10693511"/>
            <a:ext cx="2" cy="1288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194 Conector recto"/>
          <p:cNvCxnSpPr>
            <a:cxnSpLocks/>
          </p:cNvCxnSpPr>
          <p:nvPr/>
        </p:nvCxnSpPr>
        <p:spPr>
          <a:xfrm flipV="1">
            <a:off x="7132169" y="11639183"/>
            <a:ext cx="0" cy="13714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188 Conector recto"/>
          <p:cNvCxnSpPr/>
          <p:nvPr/>
        </p:nvCxnSpPr>
        <p:spPr>
          <a:xfrm>
            <a:off x="847043" y="6916865"/>
            <a:ext cx="1018" cy="216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197 Conector recto"/>
          <p:cNvCxnSpPr>
            <a:cxnSpLocks/>
          </p:cNvCxnSpPr>
          <p:nvPr/>
        </p:nvCxnSpPr>
        <p:spPr>
          <a:xfrm>
            <a:off x="3831247" y="7699256"/>
            <a:ext cx="0" cy="14055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198 Conector recto"/>
          <p:cNvCxnSpPr>
            <a:cxnSpLocks/>
          </p:cNvCxnSpPr>
          <p:nvPr/>
        </p:nvCxnSpPr>
        <p:spPr>
          <a:xfrm>
            <a:off x="780625" y="8593009"/>
            <a:ext cx="0" cy="12910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188 Conector recto"/>
          <p:cNvCxnSpPr>
            <a:cxnSpLocks/>
          </p:cNvCxnSpPr>
          <p:nvPr/>
        </p:nvCxnSpPr>
        <p:spPr>
          <a:xfrm>
            <a:off x="846185" y="7671617"/>
            <a:ext cx="0" cy="14055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188 Conector recto"/>
          <p:cNvCxnSpPr/>
          <p:nvPr/>
        </p:nvCxnSpPr>
        <p:spPr>
          <a:xfrm>
            <a:off x="2340223" y="6916865"/>
            <a:ext cx="0" cy="216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188 Conector recto"/>
          <p:cNvCxnSpPr/>
          <p:nvPr/>
        </p:nvCxnSpPr>
        <p:spPr>
          <a:xfrm>
            <a:off x="3845818" y="6916865"/>
            <a:ext cx="1018" cy="216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188 Conector recto"/>
          <p:cNvCxnSpPr/>
          <p:nvPr/>
        </p:nvCxnSpPr>
        <p:spPr>
          <a:xfrm>
            <a:off x="2340223" y="7653114"/>
            <a:ext cx="2" cy="14055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188 Conector recto"/>
          <p:cNvCxnSpPr/>
          <p:nvPr/>
        </p:nvCxnSpPr>
        <p:spPr>
          <a:xfrm>
            <a:off x="5388702" y="7839245"/>
            <a:ext cx="2" cy="14055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188 Conector recto"/>
          <p:cNvCxnSpPr/>
          <p:nvPr/>
        </p:nvCxnSpPr>
        <p:spPr>
          <a:xfrm>
            <a:off x="5404026" y="8563056"/>
            <a:ext cx="2" cy="1288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188 Conector recto"/>
          <p:cNvCxnSpPr/>
          <p:nvPr/>
        </p:nvCxnSpPr>
        <p:spPr>
          <a:xfrm>
            <a:off x="5388022" y="9268101"/>
            <a:ext cx="2" cy="1288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188 Conector recto"/>
          <p:cNvCxnSpPr/>
          <p:nvPr/>
        </p:nvCxnSpPr>
        <p:spPr>
          <a:xfrm>
            <a:off x="5412785" y="10376777"/>
            <a:ext cx="2" cy="1288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188 Conector recto"/>
          <p:cNvCxnSpPr/>
          <p:nvPr/>
        </p:nvCxnSpPr>
        <p:spPr>
          <a:xfrm>
            <a:off x="5420082" y="10905485"/>
            <a:ext cx="2" cy="1288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188 Conector recto"/>
          <p:cNvCxnSpPr/>
          <p:nvPr/>
        </p:nvCxnSpPr>
        <p:spPr>
          <a:xfrm>
            <a:off x="2340223" y="8574866"/>
            <a:ext cx="2" cy="14055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188 Conector recto"/>
          <p:cNvCxnSpPr/>
          <p:nvPr/>
        </p:nvCxnSpPr>
        <p:spPr>
          <a:xfrm>
            <a:off x="2340223" y="9520745"/>
            <a:ext cx="2" cy="14055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210 Conector recto"/>
          <p:cNvCxnSpPr>
            <a:cxnSpLocks/>
          </p:cNvCxnSpPr>
          <p:nvPr/>
        </p:nvCxnSpPr>
        <p:spPr>
          <a:xfrm>
            <a:off x="3822255" y="8541194"/>
            <a:ext cx="0" cy="14055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211 Conector recto"/>
          <p:cNvCxnSpPr>
            <a:cxnSpLocks/>
          </p:cNvCxnSpPr>
          <p:nvPr/>
        </p:nvCxnSpPr>
        <p:spPr>
          <a:xfrm>
            <a:off x="3836338" y="9399689"/>
            <a:ext cx="0" cy="14055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212 Conector recto"/>
          <p:cNvCxnSpPr>
            <a:cxnSpLocks/>
          </p:cNvCxnSpPr>
          <p:nvPr/>
        </p:nvCxnSpPr>
        <p:spPr>
          <a:xfrm>
            <a:off x="3834812" y="10077407"/>
            <a:ext cx="0" cy="14055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4" name="213 CuadroTexto"/>
          <p:cNvSpPr txBox="1"/>
          <p:nvPr/>
        </p:nvSpPr>
        <p:spPr>
          <a:xfrm>
            <a:off x="5706996" y="162850"/>
            <a:ext cx="5903834" cy="646317"/>
          </a:xfrm>
          <a:prstGeom prst="rect">
            <a:avLst/>
          </a:prstGeom>
          <a:noFill/>
        </p:spPr>
        <p:txBody>
          <a:bodyPr wrap="square" lIns="91428" tIns="45713" rIns="91428" bIns="45713" rtlCol="0">
            <a:spAutoFit/>
          </a:bodyPr>
          <a:lstStyle/>
          <a:p>
            <a:pPr algn="ctr"/>
            <a:r>
              <a:rPr lang="es-MX" sz="1800" b="1" dirty="0">
                <a:solidFill>
                  <a:srgbClr val="1C1C1C"/>
                </a:solidFill>
              </a:rPr>
              <a:t>Estructura Orgánica</a:t>
            </a:r>
          </a:p>
          <a:p>
            <a:pPr algn="ctr"/>
            <a:r>
              <a:rPr lang="es-MX" sz="1800" b="1" dirty="0">
                <a:solidFill>
                  <a:srgbClr val="1C1C1C"/>
                </a:solidFill>
              </a:rPr>
              <a:t>Municipio de General Escobedo, N.L.</a:t>
            </a:r>
          </a:p>
        </p:txBody>
      </p:sp>
      <p:cxnSp>
        <p:nvCxnSpPr>
          <p:cNvPr id="215" name="152 Conector recto"/>
          <p:cNvCxnSpPr/>
          <p:nvPr/>
        </p:nvCxnSpPr>
        <p:spPr>
          <a:xfrm flipV="1">
            <a:off x="8209422" y="2874903"/>
            <a:ext cx="32400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215 Conector recto"/>
          <p:cNvCxnSpPr/>
          <p:nvPr/>
        </p:nvCxnSpPr>
        <p:spPr>
          <a:xfrm>
            <a:off x="7888594" y="2872367"/>
            <a:ext cx="325773" cy="254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216 Conector recto"/>
          <p:cNvCxnSpPr/>
          <p:nvPr/>
        </p:nvCxnSpPr>
        <p:spPr>
          <a:xfrm>
            <a:off x="7891854" y="3541358"/>
            <a:ext cx="31254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217 Conector recto"/>
          <p:cNvCxnSpPr/>
          <p:nvPr/>
        </p:nvCxnSpPr>
        <p:spPr>
          <a:xfrm>
            <a:off x="7909870" y="4245725"/>
            <a:ext cx="29452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218 Conector recto"/>
          <p:cNvCxnSpPr/>
          <p:nvPr/>
        </p:nvCxnSpPr>
        <p:spPr>
          <a:xfrm>
            <a:off x="7919994" y="5361124"/>
            <a:ext cx="29437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219 Conector recto"/>
          <p:cNvCxnSpPr/>
          <p:nvPr/>
        </p:nvCxnSpPr>
        <p:spPr>
          <a:xfrm>
            <a:off x="8216370" y="5937978"/>
            <a:ext cx="35026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220 Conector recto"/>
          <p:cNvCxnSpPr/>
          <p:nvPr/>
        </p:nvCxnSpPr>
        <p:spPr>
          <a:xfrm>
            <a:off x="13801159" y="6926566"/>
            <a:ext cx="0" cy="216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221 Conector recto"/>
          <p:cNvCxnSpPr/>
          <p:nvPr/>
        </p:nvCxnSpPr>
        <p:spPr>
          <a:xfrm>
            <a:off x="12230426" y="6925792"/>
            <a:ext cx="0" cy="216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222 Conector recto"/>
          <p:cNvCxnSpPr/>
          <p:nvPr/>
        </p:nvCxnSpPr>
        <p:spPr>
          <a:xfrm>
            <a:off x="10633358" y="6921968"/>
            <a:ext cx="0" cy="216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223 Conector recto"/>
          <p:cNvCxnSpPr/>
          <p:nvPr/>
        </p:nvCxnSpPr>
        <p:spPr>
          <a:xfrm>
            <a:off x="8204395" y="3541358"/>
            <a:ext cx="35115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224 Conector recto"/>
          <p:cNvCxnSpPr/>
          <p:nvPr/>
        </p:nvCxnSpPr>
        <p:spPr>
          <a:xfrm flipH="1" flipV="1">
            <a:off x="8206406" y="2251992"/>
            <a:ext cx="9964" cy="46835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" name="225 CuadroTexto"/>
          <p:cNvSpPr txBox="1"/>
          <p:nvPr/>
        </p:nvSpPr>
        <p:spPr>
          <a:xfrm>
            <a:off x="7164201" y="895333"/>
            <a:ext cx="2074628" cy="446173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91428" tIns="45713" rIns="91428" bIns="45713" rtlCol="0">
            <a:spAutoFit/>
          </a:bodyPr>
          <a:lstStyle>
            <a:defPPr>
              <a:defRPr lang="es-MX"/>
            </a:defPPr>
            <a:lvl1pPr algn="ctr">
              <a:defRPr sz="9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s-MX" sz="1100" b="1" dirty="0"/>
              <a:t>AYUNTAMIENTO</a:t>
            </a:r>
          </a:p>
          <a:p>
            <a:r>
              <a:rPr lang="es-MX" sz="1100" b="1" dirty="0"/>
              <a:t>Síndicos y Regidores</a:t>
            </a:r>
          </a:p>
        </p:txBody>
      </p:sp>
      <p:sp>
        <p:nvSpPr>
          <p:cNvPr id="227" name="226 CuadroTexto"/>
          <p:cNvSpPr txBox="1"/>
          <p:nvPr/>
        </p:nvSpPr>
        <p:spPr>
          <a:xfrm>
            <a:off x="6954228" y="1659588"/>
            <a:ext cx="2494571" cy="621542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91428" tIns="45713" rIns="91428" bIns="45713" rtlCol="0">
            <a:spAutoFit/>
          </a:bodyPr>
          <a:lstStyle>
            <a:defPPr>
              <a:defRPr lang="es-MX"/>
            </a:defPPr>
            <a:lvl1pPr algn="ctr">
              <a:defRPr sz="900" b="1"/>
            </a:lvl1pPr>
          </a:lstStyle>
          <a:p>
            <a:r>
              <a:rPr lang="es-MX" sz="1100" dirty="0"/>
              <a:t>PRESIDENTE MUNICIPAL</a:t>
            </a:r>
          </a:p>
          <a:p>
            <a:r>
              <a:rPr lang="es-MX" sz="1100" dirty="0"/>
              <a:t>ANDRES CONCEPCION MIJES LLOVERA </a:t>
            </a:r>
          </a:p>
        </p:txBody>
      </p:sp>
      <p:sp>
        <p:nvSpPr>
          <p:cNvPr id="229" name="228 CuadroTexto"/>
          <p:cNvSpPr txBox="1">
            <a:spLocks/>
          </p:cNvSpPr>
          <p:nvPr/>
        </p:nvSpPr>
        <p:spPr>
          <a:xfrm>
            <a:off x="3123323" y="7113106"/>
            <a:ext cx="1415850" cy="578092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5997" tIns="45713" rIns="35997" bIns="45713" rtlCol="0" anchor="ctr" anchorCtr="1">
            <a:noAutofit/>
          </a:bodyPr>
          <a:lstStyle>
            <a:defPPr>
              <a:defRPr lang="es-MX"/>
            </a:defPPr>
            <a:lvl1pPr algn="ctr">
              <a:defRPr sz="900">
                <a:solidFill>
                  <a:schemeClr val="tx1"/>
                </a:solidFill>
                <a:latin typeface="Arial Narrow" pitchFamily="34" charset="0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s-MX" b="1" dirty="0" smtClean="0">
                <a:latin typeface="+mn-lt"/>
              </a:rPr>
              <a:t>SECRETARÍA </a:t>
            </a:r>
            <a:r>
              <a:rPr lang="es-MX" b="1" dirty="0">
                <a:latin typeface="+mn-lt"/>
              </a:rPr>
              <a:t>DE </a:t>
            </a:r>
          </a:p>
          <a:p>
            <a:r>
              <a:rPr lang="es-MX" b="1" dirty="0">
                <a:latin typeface="+mn-lt"/>
              </a:rPr>
              <a:t>OBRAS PUBLICAS</a:t>
            </a:r>
          </a:p>
          <a:p>
            <a:r>
              <a:rPr lang="es-MX" b="1" dirty="0" smtClean="0">
                <a:latin typeface="+mn-lt"/>
              </a:rPr>
              <a:t>MARTINIANO RUEDA MONTELONGO</a:t>
            </a:r>
            <a:endParaRPr lang="es-MX" b="1" dirty="0">
              <a:latin typeface="+mn-lt"/>
            </a:endParaRPr>
          </a:p>
        </p:txBody>
      </p:sp>
      <p:sp>
        <p:nvSpPr>
          <p:cNvPr id="230" name="229 Rectángulo redondeado"/>
          <p:cNvSpPr>
            <a:spLocks/>
          </p:cNvSpPr>
          <p:nvPr/>
        </p:nvSpPr>
        <p:spPr>
          <a:xfrm>
            <a:off x="13141424" y="7113109"/>
            <a:ext cx="1437073" cy="578090"/>
          </a:xfrm>
          <a:prstGeom prst="roundRect">
            <a:avLst>
              <a:gd name="adj" fmla="val 0"/>
            </a:avLst>
          </a:prstGeom>
          <a:noFill/>
          <a:ln w="31750" cmpd="dbl">
            <a:solidFill>
              <a:schemeClr val="tx1"/>
            </a:solidFill>
          </a:ln>
        </p:spPr>
        <p:txBody>
          <a:bodyPr wrap="square" lIns="35997" tIns="45713" rIns="35997" bIns="45713" rtlCol="0" anchor="ctr" anchorCtr="1">
            <a:noAutofit/>
          </a:bodyPr>
          <a:lstStyle/>
          <a:p>
            <a:pPr algn="ctr"/>
            <a:r>
              <a:rPr lang="es-MX" sz="900" b="1" dirty="0"/>
              <a:t>SECRETARÍA DE </a:t>
            </a:r>
          </a:p>
          <a:p>
            <a:pPr algn="ctr"/>
            <a:r>
              <a:rPr lang="es-MX" sz="900" b="1" dirty="0"/>
              <a:t>SEGURIDAD CIUDADANA</a:t>
            </a:r>
          </a:p>
          <a:p>
            <a:pPr algn="ctr"/>
            <a:r>
              <a:rPr lang="es-MX" sz="900" b="1" dirty="0"/>
              <a:t>HERMELINDO LARA C.</a:t>
            </a:r>
          </a:p>
        </p:txBody>
      </p:sp>
      <p:sp>
        <p:nvSpPr>
          <p:cNvPr id="231" name="230 CuadroTexto"/>
          <p:cNvSpPr txBox="1">
            <a:spLocks/>
          </p:cNvSpPr>
          <p:nvPr/>
        </p:nvSpPr>
        <p:spPr>
          <a:xfrm>
            <a:off x="9823359" y="7113108"/>
            <a:ext cx="1604896" cy="589442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5997" tIns="45713" rIns="35997" bIns="45713" rtlCol="0" anchor="ctr" anchorCtr="1">
            <a:noAutofit/>
          </a:bodyPr>
          <a:lstStyle>
            <a:defPPr>
              <a:defRPr lang="es-MX"/>
            </a:defPPr>
            <a:lvl1pPr algn="ctr">
              <a:defRPr sz="900">
                <a:solidFill>
                  <a:schemeClr val="tx1"/>
                </a:solidFill>
                <a:latin typeface="Arial Narrow" pitchFamily="34" charset="0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s-MX" b="1" dirty="0" smtClean="0">
                <a:latin typeface="+mn-lt"/>
              </a:rPr>
              <a:t>SECRETARÍA </a:t>
            </a:r>
            <a:r>
              <a:rPr lang="es-MX" b="1" dirty="0">
                <a:latin typeface="+mn-lt"/>
              </a:rPr>
              <a:t>DE AYUNTAMIENTO</a:t>
            </a:r>
          </a:p>
          <a:p>
            <a:r>
              <a:rPr lang="es-MX" b="1" dirty="0">
                <a:latin typeface="+mn-lt"/>
              </a:rPr>
              <a:t> </a:t>
            </a:r>
            <a:r>
              <a:rPr lang="es-MX" b="1" dirty="0" smtClean="0">
                <a:latin typeface="+mn-lt"/>
              </a:rPr>
              <a:t>FELIPE CANALES RODRIGUEZ</a:t>
            </a:r>
            <a:endParaRPr lang="es-MX" b="1" dirty="0">
              <a:latin typeface="+mn-lt"/>
            </a:endParaRPr>
          </a:p>
        </p:txBody>
      </p:sp>
      <p:sp>
        <p:nvSpPr>
          <p:cNvPr id="232" name="231 CuadroTexto"/>
          <p:cNvSpPr txBox="1">
            <a:spLocks/>
          </p:cNvSpPr>
          <p:nvPr/>
        </p:nvSpPr>
        <p:spPr>
          <a:xfrm>
            <a:off x="1677467" y="7113109"/>
            <a:ext cx="1318699" cy="539999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5997" tIns="45713" rIns="35997" bIns="45713" rtlCol="0" anchor="ctr" anchorCtr="1">
            <a:noAutofit/>
          </a:bodyPr>
          <a:lstStyle>
            <a:defPPr>
              <a:defRPr lang="es-MX"/>
            </a:defPPr>
            <a:lvl1pPr algn="ctr">
              <a:defRPr sz="900">
                <a:solidFill>
                  <a:schemeClr val="tx1"/>
                </a:solidFill>
                <a:latin typeface="Arial Narrow" pitchFamily="34" charset="0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s-MX" b="1" dirty="0" smtClean="0">
                <a:latin typeface="+mn-lt"/>
              </a:rPr>
              <a:t>SECRETARÍA </a:t>
            </a:r>
            <a:r>
              <a:rPr lang="es-MX" b="1" dirty="0">
                <a:latin typeface="+mn-lt"/>
              </a:rPr>
              <a:t>DE </a:t>
            </a:r>
          </a:p>
          <a:p>
            <a:r>
              <a:rPr lang="es-MX" b="1" dirty="0">
                <a:latin typeface="+mn-lt"/>
              </a:rPr>
              <a:t>SERVICIOS PÚBLICOS</a:t>
            </a:r>
          </a:p>
          <a:p>
            <a:r>
              <a:rPr lang="es-MX" b="1" dirty="0" smtClean="0">
                <a:latin typeface="+mn-lt"/>
              </a:rPr>
              <a:t>MANUEL MEZA MUÑIZ</a:t>
            </a:r>
            <a:endParaRPr lang="es-MX" b="1" dirty="0">
              <a:latin typeface="+mn-lt"/>
            </a:endParaRPr>
          </a:p>
        </p:txBody>
      </p:sp>
      <p:sp>
        <p:nvSpPr>
          <p:cNvPr id="233" name="232 CuadroTexto"/>
          <p:cNvSpPr txBox="1">
            <a:spLocks/>
          </p:cNvSpPr>
          <p:nvPr/>
        </p:nvSpPr>
        <p:spPr>
          <a:xfrm>
            <a:off x="11568923" y="7113109"/>
            <a:ext cx="1349313" cy="602076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5997" tIns="45713" rIns="35997" bIns="45713" rtlCol="0" anchor="ctr" anchorCtr="1">
            <a:noAutofit/>
          </a:bodyPr>
          <a:lstStyle>
            <a:defPPr>
              <a:defRPr lang="es-MX"/>
            </a:defPPr>
            <a:lvl1pPr algn="ctr">
              <a:defRPr sz="900">
                <a:solidFill>
                  <a:schemeClr val="tx1"/>
                </a:solidFill>
                <a:latin typeface="Arial Narrow" pitchFamily="34" charset="0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s-MX" b="1" dirty="0" smtClean="0">
                <a:latin typeface="+mn-lt"/>
              </a:rPr>
              <a:t>SECRETARÍA </a:t>
            </a:r>
            <a:r>
              <a:rPr lang="es-MX" b="1" dirty="0">
                <a:latin typeface="+mn-lt"/>
              </a:rPr>
              <a:t>DE </a:t>
            </a:r>
          </a:p>
          <a:p>
            <a:r>
              <a:rPr lang="es-MX" b="1" dirty="0" smtClean="0">
                <a:latin typeface="+mn-lt"/>
              </a:rPr>
              <a:t>BIENESTAR</a:t>
            </a:r>
            <a:endParaRPr lang="es-MX" b="1" dirty="0">
              <a:latin typeface="+mn-lt"/>
            </a:endParaRPr>
          </a:p>
          <a:p>
            <a:r>
              <a:rPr lang="es-MX" b="1" dirty="0" smtClean="0">
                <a:latin typeface="+mn-lt"/>
              </a:rPr>
              <a:t>DANIEL FERNANDO FLORES CARRALES</a:t>
            </a:r>
            <a:endParaRPr lang="es-MX" b="1" dirty="0">
              <a:latin typeface="+mn-lt"/>
            </a:endParaRPr>
          </a:p>
        </p:txBody>
      </p:sp>
      <p:sp>
        <p:nvSpPr>
          <p:cNvPr id="234" name="233 CuadroTexto"/>
          <p:cNvSpPr txBox="1"/>
          <p:nvPr/>
        </p:nvSpPr>
        <p:spPr>
          <a:xfrm>
            <a:off x="5455666" y="5127742"/>
            <a:ext cx="2452916" cy="621542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91428" tIns="45713" rIns="91428" bIns="45713" rtlCol="0">
            <a:spAutoFit/>
          </a:bodyPr>
          <a:lstStyle>
            <a:defPPr>
              <a:defRPr lang="es-MX"/>
            </a:defPPr>
            <a:lvl1pPr algn="ctr">
              <a:defRPr sz="1200" b="1"/>
            </a:lvl1pPr>
          </a:lstStyle>
          <a:p>
            <a:r>
              <a:rPr lang="es-MX" sz="1100" dirty="0"/>
              <a:t>SECRETARIO DE LA PRESIDENCIA MUNICIPAL</a:t>
            </a:r>
          </a:p>
          <a:p>
            <a:r>
              <a:rPr lang="es-MX" sz="1100" dirty="0"/>
              <a:t>EDUARDO CHAVEZ MUÑOZ</a:t>
            </a:r>
          </a:p>
        </p:txBody>
      </p:sp>
      <p:sp>
        <p:nvSpPr>
          <p:cNvPr id="235" name="234 CuadroTexto"/>
          <p:cNvSpPr txBox="1"/>
          <p:nvPr/>
        </p:nvSpPr>
        <p:spPr>
          <a:xfrm>
            <a:off x="4708010" y="4086687"/>
            <a:ext cx="3201860" cy="616279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91428" tIns="43192" rIns="91428" bIns="43192" rtlCol="0">
            <a:spAutoFit/>
          </a:bodyPr>
          <a:lstStyle>
            <a:defPPr>
              <a:defRPr lang="es-MX"/>
            </a:defPPr>
            <a:lvl1pPr algn="ctr">
              <a:defRPr sz="900">
                <a:solidFill>
                  <a:schemeClr val="tx1"/>
                </a:solidFill>
                <a:latin typeface="Arial Narrow" pitchFamily="34" charset="0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s-MX" sz="1100" b="1" dirty="0">
                <a:latin typeface="+mn-lt"/>
              </a:rPr>
              <a:t>DIRECCION DE PROTECCIÓN Y  BIENESTAR ANIMAL</a:t>
            </a:r>
          </a:p>
          <a:p>
            <a:r>
              <a:rPr lang="es-MX" sz="1100" b="1" dirty="0">
                <a:latin typeface="+mn-lt"/>
              </a:rPr>
              <a:t>MELISSA M. RAMOS VEGA  </a:t>
            </a:r>
          </a:p>
        </p:txBody>
      </p:sp>
      <p:sp>
        <p:nvSpPr>
          <p:cNvPr id="236" name="235 CuadroTexto"/>
          <p:cNvSpPr txBox="1"/>
          <p:nvPr/>
        </p:nvSpPr>
        <p:spPr>
          <a:xfrm>
            <a:off x="4621775" y="3383353"/>
            <a:ext cx="3270079" cy="616279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91428" tIns="43192" rIns="91428" bIns="43192" rtlCol="0">
            <a:spAutoFit/>
          </a:bodyPr>
          <a:lstStyle>
            <a:defPPr>
              <a:defRPr lang="es-MX"/>
            </a:defPPr>
            <a:lvl1pPr algn="ctr">
              <a:defRPr sz="900">
                <a:solidFill>
                  <a:schemeClr val="tx1"/>
                </a:solidFill>
                <a:latin typeface="Arial Narrow" pitchFamily="34" charset="0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s-MX" sz="1100" b="1" dirty="0">
                <a:latin typeface="+mn-lt"/>
              </a:rPr>
              <a:t>OFICINA DE INFORMACIÓN,  ENLACE Y DIFUSIÓN</a:t>
            </a:r>
          </a:p>
          <a:p>
            <a:r>
              <a:rPr lang="es-MX" sz="1100" b="1" dirty="0">
                <a:latin typeface="+mn-lt"/>
              </a:rPr>
              <a:t>ENRIQUE ALONSO PATIÑO RAMOS</a:t>
            </a:r>
          </a:p>
        </p:txBody>
      </p:sp>
      <p:sp>
        <p:nvSpPr>
          <p:cNvPr id="237" name="236 CuadroTexto"/>
          <p:cNvSpPr txBox="1"/>
          <p:nvPr/>
        </p:nvSpPr>
        <p:spPr>
          <a:xfrm>
            <a:off x="8564434" y="3384475"/>
            <a:ext cx="2567588" cy="446173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91428" tIns="45713" rIns="91428" bIns="45713" rtlCol="0">
            <a:spAutoFit/>
          </a:bodyPr>
          <a:lstStyle>
            <a:defPPr>
              <a:defRPr lang="es-MX"/>
            </a:defPPr>
            <a:lvl1pPr algn="ctr">
              <a:defRPr sz="1200" b="1"/>
            </a:lvl1pPr>
          </a:lstStyle>
          <a:p>
            <a:r>
              <a:rPr lang="es-MX" sz="1100" dirty="0"/>
              <a:t>DIF MUNICIPAL</a:t>
            </a:r>
          </a:p>
          <a:p>
            <a:r>
              <a:rPr lang="es-MX" sz="1100" dirty="0"/>
              <a:t>FELIPA IMELDA SORIA MORAN</a:t>
            </a:r>
          </a:p>
        </p:txBody>
      </p:sp>
      <p:sp>
        <p:nvSpPr>
          <p:cNvPr id="238" name="Text Box 32"/>
          <p:cNvSpPr txBox="1">
            <a:spLocks noChangeArrowheads="1"/>
          </p:cNvSpPr>
          <p:nvPr/>
        </p:nvSpPr>
        <p:spPr bwMode="auto">
          <a:xfrm>
            <a:off x="11532770" y="9671138"/>
            <a:ext cx="1343913" cy="379289"/>
          </a:xfrm>
          <a:prstGeom prst="rect">
            <a:avLst/>
          </a:prstGeom>
          <a:solidFill>
            <a:schemeClr val="bg1"/>
          </a:solidFill>
          <a:ln w="31750" cmpd="dbl">
            <a:solidFill>
              <a:schemeClr val="tx1"/>
            </a:solidFill>
          </a:ln>
        </p:spPr>
        <p:txBody>
          <a:bodyPr wrap="square" lIns="35997" tIns="45713" rIns="35997" bIns="45713" rtlCol="0" anchor="ctr" anchorCtr="1">
            <a:noAutofit/>
          </a:bodyPr>
          <a:lstStyle>
            <a:defPPr>
              <a:defRPr lang="es-MX"/>
            </a:defPPr>
            <a:lvl1pPr algn="ctr">
              <a:defRPr sz="900">
                <a:solidFill>
                  <a:schemeClr val="tx1"/>
                </a:solidFill>
                <a:latin typeface="Arial Narrow" pitchFamily="34" charset="0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s-ES" b="1" dirty="0" smtClean="0">
                <a:latin typeface="+mn-lt"/>
              </a:rPr>
              <a:t>DIRECCIÓN </a:t>
            </a:r>
            <a:r>
              <a:rPr lang="es-ES" b="1" dirty="0">
                <a:latin typeface="+mn-lt"/>
              </a:rPr>
              <a:t>DE SALUD </a:t>
            </a:r>
            <a:r>
              <a:rPr lang="es-ES" b="1" dirty="0" smtClean="0">
                <a:latin typeface="+mn-lt"/>
              </a:rPr>
              <a:t>MUNICIPAL</a:t>
            </a:r>
          </a:p>
        </p:txBody>
      </p:sp>
      <p:sp>
        <p:nvSpPr>
          <p:cNvPr id="239" name="Text Box 32"/>
          <p:cNvSpPr txBox="1">
            <a:spLocks noChangeArrowheads="1"/>
          </p:cNvSpPr>
          <p:nvPr/>
        </p:nvSpPr>
        <p:spPr bwMode="auto">
          <a:xfrm>
            <a:off x="11574329" y="7848979"/>
            <a:ext cx="1343913" cy="484689"/>
          </a:xfrm>
          <a:prstGeom prst="rect">
            <a:avLst/>
          </a:prstGeom>
          <a:solidFill>
            <a:schemeClr val="bg1"/>
          </a:solidFill>
          <a:ln w="31750" cmpd="dbl">
            <a:solidFill>
              <a:schemeClr val="tx1"/>
            </a:solidFill>
          </a:ln>
        </p:spPr>
        <p:txBody>
          <a:bodyPr wrap="square" lIns="35997" tIns="45713" rIns="35997" bIns="45713" rtlCol="0" anchor="ctr" anchorCtr="1">
            <a:noAutofit/>
          </a:bodyPr>
          <a:lstStyle>
            <a:defPPr>
              <a:defRPr lang="es-MX"/>
            </a:defPPr>
            <a:lvl1pPr algn="ctr">
              <a:defRPr sz="900">
                <a:solidFill>
                  <a:schemeClr val="tx1"/>
                </a:solidFill>
                <a:latin typeface="Arial Narrow" pitchFamily="34" charset="0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s-ES" b="1" dirty="0">
                <a:latin typeface="+mn-lt"/>
              </a:rPr>
              <a:t>INSTITUTO </a:t>
            </a:r>
            <a:r>
              <a:rPr lang="es-ES" b="1" dirty="0" smtClean="0">
                <a:latin typeface="+mn-lt"/>
              </a:rPr>
              <a:t>DE JUVENTUD</a:t>
            </a:r>
            <a:endParaRPr lang="es-ES" b="1" dirty="0">
              <a:latin typeface="+mn-lt"/>
            </a:endParaRPr>
          </a:p>
        </p:txBody>
      </p:sp>
      <p:sp>
        <p:nvSpPr>
          <p:cNvPr id="240" name="239 Rectángulo"/>
          <p:cNvSpPr>
            <a:spLocks/>
          </p:cNvSpPr>
          <p:nvPr/>
        </p:nvSpPr>
        <p:spPr>
          <a:xfrm>
            <a:off x="1677467" y="7793662"/>
            <a:ext cx="1318699" cy="817803"/>
          </a:xfrm>
          <a:prstGeom prst="rect">
            <a:avLst/>
          </a:prstGeom>
          <a:solidFill>
            <a:schemeClr val="bg1"/>
          </a:solidFill>
          <a:ln w="31750" cmpd="dbl">
            <a:solidFill>
              <a:schemeClr val="tx1"/>
            </a:solidFill>
          </a:ln>
        </p:spPr>
        <p:txBody>
          <a:bodyPr wrap="square" lIns="35997" tIns="45713" rIns="35997" bIns="45713" rtlCol="0" anchor="ctr" anchorCtr="1">
            <a:noAutofit/>
          </a:bodyPr>
          <a:lstStyle/>
          <a:p>
            <a:pPr algn="ctr"/>
            <a:r>
              <a:rPr lang="es-ES" sz="900" b="1" dirty="0"/>
              <a:t>DIRECCIÓN DE SERVICIOS PUBLICOS CENTRO</a:t>
            </a:r>
          </a:p>
          <a:p>
            <a:pPr algn="ctr"/>
            <a:r>
              <a:rPr lang="es-ES" sz="900" b="1" dirty="0"/>
              <a:t>OSVALDO GARCIA MALDONADO</a:t>
            </a:r>
          </a:p>
        </p:txBody>
      </p:sp>
      <p:sp>
        <p:nvSpPr>
          <p:cNvPr id="241" name="240 Rectángulo"/>
          <p:cNvSpPr>
            <a:spLocks/>
          </p:cNvSpPr>
          <p:nvPr/>
        </p:nvSpPr>
        <p:spPr>
          <a:xfrm>
            <a:off x="8109888" y="9745522"/>
            <a:ext cx="1596008" cy="507817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91428" tIns="45713" rIns="91428" bIns="45713" rtlCol="0">
            <a:spAutoFit/>
          </a:bodyPr>
          <a:lstStyle/>
          <a:p>
            <a:pPr algn="ctr"/>
            <a:r>
              <a:rPr lang="es-ES" sz="900" b="1" dirty="0"/>
              <a:t>UNIDAD DE ANALISIS DE INFORMACION HACENDARIA</a:t>
            </a:r>
          </a:p>
        </p:txBody>
      </p:sp>
      <p:sp>
        <p:nvSpPr>
          <p:cNvPr id="242" name="241 CuadroTexto"/>
          <p:cNvSpPr txBox="1">
            <a:spLocks/>
          </p:cNvSpPr>
          <p:nvPr/>
        </p:nvSpPr>
        <p:spPr>
          <a:xfrm>
            <a:off x="8109892" y="9054058"/>
            <a:ext cx="1609201" cy="539999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5997" tIns="45713" rIns="35997" bIns="45713" rtlCol="0" anchor="ctr" anchorCtr="1">
            <a:noAutofit/>
          </a:bodyPr>
          <a:lstStyle>
            <a:defPPr>
              <a:defRPr lang="es-MX"/>
            </a:defPPr>
            <a:lvl1pPr algn="ctr">
              <a:defRPr sz="900">
                <a:solidFill>
                  <a:schemeClr val="tx1"/>
                </a:solidFill>
                <a:latin typeface="Arial Narrow" pitchFamily="34" charset="0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s-ES" b="1" dirty="0">
                <a:latin typeface="+mn-lt"/>
              </a:rPr>
              <a:t>DIRECCIÓN DE EGRESOS</a:t>
            </a:r>
          </a:p>
          <a:p>
            <a:r>
              <a:rPr lang="es-ES" b="1" dirty="0" smtClean="0">
                <a:latin typeface="+mn-lt"/>
              </a:rPr>
              <a:t>RICARDO RAMOS CHAVEZ</a:t>
            </a:r>
            <a:endParaRPr lang="es-ES" b="1" dirty="0">
              <a:latin typeface="+mn-lt"/>
            </a:endParaRPr>
          </a:p>
        </p:txBody>
      </p:sp>
      <p:sp>
        <p:nvSpPr>
          <p:cNvPr id="243" name="242 Rectángulo redondeado"/>
          <p:cNvSpPr>
            <a:spLocks/>
          </p:cNvSpPr>
          <p:nvPr/>
        </p:nvSpPr>
        <p:spPr>
          <a:xfrm>
            <a:off x="8086450" y="8370555"/>
            <a:ext cx="1609201" cy="539999"/>
          </a:xfrm>
          <a:prstGeom prst="roundRect">
            <a:avLst>
              <a:gd name="adj" fmla="val 0"/>
            </a:avLst>
          </a:prstGeom>
          <a:noFill/>
          <a:ln w="31750" cmpd="dbl">
            <a:solidFill>
              <a:schemeClr val="tx1"/>
            </a:solidFill>
          </a:ln>
        </p:spPr>
        <p:txBody>
          <a:bodyPr wrap="square" lIns="35997" tIns="45713" rIns="35997" bIns="45713" rtlCol="0" anchor="ctr" anchorCtr="1">
            <a:noAutofit/>
          </a:bodyPr>
          <a:lstStyle/>
          <a:p>
            <a:pPr algn="ctr"/>
            <a:r>
              <a:rPr lang="es-MX" sz="900" b="1" dirty="0"/>
              <a:t>DIRECCIÓN DE INGRESOS</a:t>
            </a:r>
          </a:p>
          <a:p>
            <a:pPr algn="ctr"/>
            <a:r>
              <a:rPr lang="es-MX" sz="900" b="1" dirty="0"/>
              <a:t>ALEJANDRA MARIA GASCA GONZALEZ</a:t>
            </a:r>
          </a:p>
        </p:txBody>
      </p:sp>
      <p:sp>
        <p:nvSpPr>
          <p:cNvPr id="244" name="243 Forma libre"/>
          <p:cNvSpPr>
            <a:spLocks/>
          </p:cNvSpPr>
          <p:nvPr/>
        </p:nvSpPr>
        <p:spPr>
          <a:xfrm>
            <a:off x="8096702" y="10431862"/>
            <a:ext cx="1609201" cy="539999"/>
          </a:xfrm>
          <a:custGeom>
            <a:avLst/>
            <a:gdLst>
              <a:gd name="connsiteX0" fmla="*/ 0 w 1387348"/>
              <a:gd name="connsiteY0" fmla="*/ 0 h 645276"/>
              <a:gd name="connsiteX1" fmla="*/ 1387348 w 1387348"/>
              <a:gd name="connsiteY1" fmla="*/ 0 h 645276"/>
              <a:gd name="connsiteX2" fmla="*/ 1387348 w 1387348"/>
              <a:gd name="connsiteY2" fmla="*/ 645276 h 645276"/>
              <a:gd name="connsiteX3" fmla="*/ 0 w 1387348"/>
              <a:gd name="connsiteY3" fmla="*/ 645276 h 645276"/>
              <a:gd name="connsiteX4" fmla="*/ 0 w 1387348"/>
              <a:gd name="connsiteY4" fmla="*/ 0 h 645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7348" h="645276">
                <a:moveTo>
                  <a:pt x="0" y="0"/>
                </a:moveTo>
                <a:lnTo>
                  <a:pt x="1387348" y="0"/>
                </a:lnTo>
                <a:lnTo>
                  <a:pt x="1387348" y="645276"/>
                </a:lnTo>
                <a:lnTo>
                  <a:pt x="0" y="645276"/>
                </a:lnTo>
                <a:lnTo>
                  <a:pt x="0" y="0"/>
                </a:lnTo>
                <a:close/>
              </a:path>
            </a:pathLst>
          </a:custGeom>
          <a:noFill/>
          <a:ln w="31750" cmpd="dbl">
            <a:solidFill>
              <a:schemeClr val="tx1"/>
            </a:solidFill>
          </a:ln>
        </p:spPr>
        <p:txBody>
          <a:bodyPr wrap="square" lIns="35997" tIns="45713" rIns="35997" bIns="45713" rtlCol="0" anchor="ctr" anchorCtr="1">
            <a:noAutofit/>
          </a:bodyPr>
          <a:lstStyle/>
          <a:p>
            <a:pPr algn="ctr"/>
            <a:r>
              <a:rPr lang="es-ES_tradnl" sz="900" b="1" dirty="0"/>
              <a:t>DIRECCIÓN DE PATRIMONIO</a:t>
            </a:r>
          </a:p>
          <a:p>
            <a:pPr algn="ctr"/>
            <a:r>
              <a:rPr lang="es-ES_tradnl" sz="900" b="1" dirty="0"/>
              <a:t>ROSALIO GONZALEZ MORENO</a:t>
            </a:r>
          </a:p>
        </p:txBody>
      </p:sp>
      <p:sp>
        <p:nvSpPr>
          <p:cNvPr id="245" name="244 Forma libre"/>
          <p:cNvSpPr>
            <a:spLocks/>
          </p:cNvSpPr>
          <p:nvPr/>
        </p:nvSpPr>
        <p:spPr>
          <a:xfrm>
            <a:off x="8087615" y="7846736"/>
            <a:ext cx="1609201" cy="369318"/>
          </a:xfrm>
          <a:custGeom>
            <a:avLst/>
            <a:gdLst>
              <a:gd name="connsiteX0" fmla="*/ 0 w 1387348"/>
              <a:gd name="connsiteY0" fmla="*/ 0 h 645276"/>
              <a:gd name="connsiteX1" fmla="*/ 1387348 w 1387348"/>
              <a:gd name="connsiteY1" fmla="*/ 0 h 645276"/>
              <a:gd name="connsiteX2" fmla="*/ 1387348 w 1387348"/>
              <a:gd name="connsiteY2" fmla="*/ 645276 h 645276"/>
              <a:gd name="connsiteX3" fmla="*/ 0 w 1387348"/>
              <a:gd name="connsiteY3" fmla="*/ 645276 h 645276"/>
              <a:gd name="connsiteX4" fmla="*/ 0 w 1387348"/>
              <a:gd name="connsiteY4" fmla="*/ 0 h 645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7348" h="645276">
                <a:moveTo>
                  <a:pt x="0" y="0"/>
                </a:moveTo>
                <a:lnTo>
                  <a:pt x="1387348" y="0"/>
                </a:lnTo>
                <a:lnTo>
                  <a:pt x="1387348" y="645276"/>
                </a:lnTo>
                <a:lnTo>
                  <a:pt x="0" y="645276"/>
                </a:lnTo>
                <a:lnTo>
                  <a:pt x="0" y="0"/>
                </a:lnTo>
                <a:close/>
              </a:path>
            </a:pathLst>
          </a:custGeom>
          <a:noFill/>
          <a:ln w="31750" cmpd="dbl">
            <a:solidFill>
              <a:schemeClr val="tx1"/>
            </a:solidFill>
          </a:ln>
        </p:spPr>
        <p:txBody>
          <a:bodyPr wrap="square" lIns="91428" tIns="45713" rIns="91428" bIns="45713" rtlCol="0">
            <a:spAutoFit/>
          </a:bodyPr>
          <a:lstStyle/>
          <a:p>
            <a:pPr algn="ctr"/>
            <a:r>
              <a:rPr lang="es-ES_tradnl" sz="900" b="1" dirty="0"/>
              <a:t>DIRECCIÓN DE</a:t>
            </a:r>
          </a:p>
          <a:p>
            <a:pPr algn="ctr"/>
            <a:r>
              <a:rPr lang="es-ES_tradnl" sz="900" b="1" dirty="0"/>
              <a:t>PRESUPUESTO</a:t>
            </a:r>
          </a:p>
        </p:txBody>
      </p:sp>
      <p:sp>
        <p:nvSpPr>
          <p:cNvPr id="246" name="245 Rectángulo redondeado"/>
          <p:cNvSpPr>
            <a:spLocks/>
          </p:cNvSpPr>
          <p:nvPr/>
        </p:nvSpPr>
        <p:spPr>
          <a:xfrm>
            <a:off x="6227399" y="10139627"/>
            <a:ext cx="1727174" cy="539999"/>
          </a:xfrm>
          <a:prstGeom prst="roundRect">
            <a:avLst>
              <a:gd name="adj" fmla="val 0"/>
            </a:avLst>
          </a:prstGeom>
          <a:noFill/>
          <a:ln w="31750" cmpd="dbl">
            <a:solidFill>
              <a:schemeClr val="tx1"/>
            </a:solidFill>
          </a:ln>
        </p:spPr>
        <p:txBody>
          <a:bodyPr wrap="square" lIns="35997" tIns="45713" rIns="35997" bIns="45713" rtlCol="0" anchor="ctr" anchorCtr="1">
            <a:noAutofit/>
          </a:bodyPr>
          <a:lstStyle/>
          <a:p>
            <a:pPr algn="ctr"/>
            <a:r>
              <a:rPr lang="es-MX" sz="900" b="1" dirty="0"/>
              <a:t>OF. DE ENLACE CON LA S.R.E.</a:t>
            </a:r>
          </a:p>
          <a:p>
            <a:pPr algn="ctr"/>
            <a:r>
              <a:rPr lang="es-MX" sz="900" b="1" dirty="0"/>
              <a:t>ARMANDO DE LA TORRE SANDOVAL</a:t>
            </a:r>
          </a:p>
        </p:txBody>
      </p:sp>
      <p:sp>
        <p:nvSpPr>
          <p:cNvPr id="247" name="AutoShape 5"/>
          <p:cNvSpPr>
            <a:spLocks noChangeArrowheads="1"/>
          </p:cNvSpPr>
          <p:nvPr/>
        </p:nvSpPr>
        <p:spPr bwMode="auto">
          <a:xfrm>
            <a:off x="9876134" y="12234502"/>
            <a:ext cx="1501201" cy="622469"/>
          </a:xfrm>
          <a:prstGeom prst="roundRect">
            <a:avLst>
              <a:gd name="adj" fmla="val 0"/>
            </a:avLst>
          </a:prstGeom>
          <a:noFill/>
          <a:ln w="31750" cmpd="dbl">
            <a:solidFill>
              <a:schemeClr val="tx1"/>
            </a:solidFill>
          </a:ln>
        </p:spPr>
        <p:txBody>
          <a:bodyPr wrap="square" lIns="35997" tIns="45713" rIns="35997" bIns="45713" rtlCol="0" anchor="ctr" anchorCtr="1">
            <a:noAutofit/>
          </a:bodyPr>
          <a:lstStyle/>
          <a:p>
            <a:pPr algn="ctr"/>
            <a:r>
              <a:rPr lang="es-ES" sz="900" b="1" dirty="0"/>
              <a:t>DIRECCIÓN DE </a:t>
            </a:r>
          </a:p>
          <a:p>
            <a:pPr algn="ctr"/>
            <a:r>
              <a:rPr lang="es-ES" sz="900" b="1" dirty="0"/>
              <a:t>PROTECCIÓN CIVIL</a:t>
            </a:r>
          </a:p>
          <a:p>
            <a:pPr algn="ctr"/>
            <a:r>
              <a:rPr lang="es-ES" sz="900" b="1" dirty="0"/>
              <a:t>PATRICIA PEREZ TIJERINA</a:t>
            </a:r>
          </a:p>
        </p:txBody>
      </p:sp>
      <p:sp>
        <p:nvSpPr>
          <p:cNvPr id="248" name="Rectangle 2"/>
          <p:cNvSpPr>
            <a:spLocks noChangeArrowheads="1"/>
          </p:cNvSpPr>
          <p:nvPr/>
        </p:nvSpPr>
        <p:spPr bwMode="auto">
          <a:xfrm>
            <a:off x="9924429" y="9022788"/>
            <a:ext cx="1501201" cy="369318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91428" tIns="45713" rIns="91428" bIns="45713" rtlCol="0">
            <a:spAutoFit/>
          </a:bodyPr>
          <a:lstStyle/>
          <a:p>
            <a:pPr algn="ctr"/>
            <a:r>
              <a:rPr lang="es-MX" sz="900" b="1" dirty="0"/>
              <a:t>DIRECCION DE JUSTICIA CIVICA</a:t>
            </a:r>
          </a:p>
        </p:txBody>
      </p:sp>
      <p:sp>
        <p:nvSpPr>
          <p:cNvPr id="249" name="Text Box 4"/>
          <p:cNvSpPr txBox="1">
            <a:spLocks noChangeArrowheads="1"/>
          </p:cNvSpPr>
          <p:nvPr/>
        </p:nvSpPr>
        <p:spPr bwMode="auto">
          <a:xfrm>
            <a:off x="9908698" y="9533560"/>
            <a:ext cx="1501199" cy="843218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5997" tIns="45713" rIns="35997" bIns="45713" rtlCol="0" anchor="ctr" anchorCtr="1">
            <a:noAutofit/>
          </a:bodyPr>
          <a:lstStyle>
            <a:defPPr>
              <a:defRPr lang="es-MX"/>
            </a:defPPr>
            <a:lvl1pPr algn="ctr">
              <a:defRPr sz="900">
                <a:solidFill>
                  <a:schemeClr val="tx1"/>
                </a:solidFill>
                <a:latin typeface="Arial Narrow" pitchFamily="34" charset="0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s-MX" b="1" dirty="0">
                <a:latin typeface="+mn-lt"/>
              </a:rPr>
              <a:t>DIRECCIÓN </a:t>
            </a:r>
            <a:r>
              <a:rPr lang="es-MX" b="1" dirty="0" smtClean="0">
                <a:latin typeface="+mn-lt"/>
              </a:rPr>
              <a:t>DEL </a:t>
            </a:r>
            <a:endParaRPr lang="es-MX" b="1" dirty="0">
              <a:latin typeface="+mn-lt"/>
            </a:endParaRPr>
          </a:p>
          <a:p>
            <a:r>
              <a:rPr lang="es-MX" b="1" dirty="0" smtClean="0">
                <a:latin typeface="+mn-lt"/>
              </a:rPr>
              <a:t>INSTITUTO MUNICIPAL PARA ACCESO A LA JUSTICIA</a:t>
            </a:r>
            <a:endParaRPr lang="es-MX" b="1" dirty="0">
              <a:latin typeface="+mn-lt"/>
            </a:endParaRPr>
          </a:p>
          <a:p>
            <a:r>
              <a:rPr lang="es-MX" b="1" dirty="0">
                <a:latin typeface="+mn-lt"/>
              </a:rPr>
              <a:t>SALVADOR RDZ. HERRERA</a:t>
            </a:r>
          </a:p>
        </p:txBody>
      </p:sp>
      <p:sp>
        <p:nvSpPr>
          <p:cNvPr id="250" name="249 CuadroTexto"/>
          <p:cNvSpPr txBox="1">
            <a:spLocks/>
          </p:cNvSpPr>
          <p:nvPr/>
        </p:nvSpPr>
        <p:spPr>
          <a:xfrm>
            <a:off x="13131129" y="7846934"/>
            <a:ext cx="1382465" cy="425779"/>
          </a:xfrm>
          <a:prstGeom prst="rect">
            <a:avLst/>
          </a:prstGeom>
          <a:solidFill>
            <a:schemeClr val="bg1"/>
          </a:solidFill>
          <a:ln w="31750" cmpd="dbl">
            <a:solidFill>
              <a:schemeClr val="tx1"/>
            </a:solidFill>
          </a:ln>
        </p:spPr>
        <p:txBody>
          <a:bodyPr wrap="square" lIns="35997" tIns="45713" rIns="35997" bIns="45713" rtlCol="0" anchor="ctr" anchorCtr="1">
            <a:noAutofit/>
          </a:bodyPr>
          <a:lstStyle>
            <a:defPPr>
              <a:defRPr lang="es-MX"/>
            </a:defPPr>
            <a:lvl1pPr algn="ctr">
              <a:defRPr sz="900">
                <a:solidFill>
                  <a:schemeClr val="tx1"/>
                </a:solidFill>
                <a:latin typeface="Arial Narrow" pitchFamily="34" charset="0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s-MX" b="1" dirty="0" smtClean="0">
                <a:latin typeface="+mn-lt"/>
              </a:rPr>
              <a:t>DIRECCIÓN DE TRANSITO Y VIALIDAD</a:t>
            </a:r>
            <a:endParaRPr lang="es-MX" b="1" dirty="0">
              <a:latin typeface="+mn-lt"/>
            </a:endParaRPr>
          </a:p>
        </p:txBody>
      </p:sp>
      <p:sp>
        <p:nvSpPr>
          <p:cNvPr id="251" name="250 CuadroTexto"/>
          <p:cNvSpPr txBox="1">
            <a:spLocks/>
          </p:cNvSpPr>
          <p:nvPr/>
        </p:nvSpPr>
        <p:spPr>
          <a:xfrm>
            <a:off x="13173621" y="9405158"/>
            <a:ext cx="1385522" cy="594278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5997" tIns="45713" rIns="35997" bIns="45713" rtlCol="0" anchor="ctr" anchorCtr="1">
            <a:noAutofit/>
          </a:bodyPr>
          <a:lstStyle>
            <a:defPPr>
              <a:defRPr lang="es-MX"/>
            </a:defPPr>
            <a:lvl1pPr algn="ctr">
              <a:defRPr sz="900">
                <a:solidFill>
                  <a:schemeClr val="tx1"/>
                </a:solidFill>
                <a:latin typeface="Arial Narrow" pitchFamily="34" charset="0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s-MX" b="1" dirty="0">
                <a:latin typeface="+mn-lt"/>
              </a:rPr>
              <a:t>DIRECCIÓN DE PREVENCIÓN </a:t>
            </a:r>
            <a:r>
              <a:rPr lang="es-MX" b="1" dirty="0" smtClean="0">
                <a:latin typeface="+mn-lt"/>
              </a:rPr>
              <a:t>SOCIAL</a:t>
            </a:r>
          </a:p>
          <a:p>
            <a:r>
              <a:rPr lang="es-MX" b="1" dirty="0" smtClean="0">
                <a:latin typeface="+mn-lt"/>
              </a:rPr>
              <a:t>ITZEL XIMENA AVILES PRADO</a:t>
            </a:r>
            <a:endParaRPr lang="es-MX" b="1" dirty="0">
              <a:latin typeface="+mn-lt"/>
            </a:endParaRPr>
          </a:p>
        </p:txBody>
      </p:sp>
      <p:sp>
        <p:nvSpPr>
          <p:cNvPr id="252" name="251 Rectángulo"/>
          <p:cNvSpPr>
            <a:spLocks/>
          </p:cNvSpPr>
          <p:nvPr/>
        </p:nvSpPr>
        <p:spPr>
          <a:xfrm>
            <a:off x="4666862" y="8007032"/>
            <a:ext cx="1406323" cy="539999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5997" tIns="45713" rIns="35997" bIns="45713" rtlCol="0" anchor="ctr" anchorCtr="1">
            <a:noAutofit/>
          </a:bodyPr>
          <a:lstStyle/>
          <a:p>
            <a:pPr algn="ctr"/>
            <a:r>
              <a:rPr lang="es-ES" sz="900" b="1" dirty="0"/>
              <a:t>DIRECCIÓN DE </a:t>
            </a:r>
          </a:p>
          <a:p>
            <a:pPr algn="ctr"/>
            <a:r>
              <a:rPr lang="es-ES" sz="900" b="1" dirty="0"/>
              <a:t>CONTROL URBANO</a:t>
            </a:r>
          </a:p>
          <a:p>
            <a:pPr algn="ctr"/>
            <a:r>
              <a:rPr lang="es-ES" sz="900" b="1" dirty="0"/>
              <a:t>DELIA VERONICA LOZANO TORRES</a:t>
            </a:r>
          </a:p>
        </p:txBody>
      </p:sp>
      <p:sp>
        <p:nvSpPr>
          <p:cNvPr id="254" name="253 Rectángulo"/>
          <p:cNvSpPr>
            <a:spLocks/>
          </p:cNvSpPr>
          <p:nvPr/>
        </p:nvSpPr>
        <p:spPr>
          <a:xfrm>
            <a:off x="3105344" y="7855371"/>
            <a:ext cx="1415848" cy="685816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5997" tIns="45713" rIns="35997" bIns="45713" rtlCol="0" anchor="ctr" anchorCtr="1">
            <a:noAutofit/>
          </a:bodyPr>
          <a:lstStyle/>
          <a:p>
            <a:pPr algn="ctr"/>
            <a:r>
              <a:rPr lang="es-ES" sz="900" b="1" dirty="0"/>
              <a:t>DIRECCIÓN DE SUPERVISION DE OBRA Y CONSTRUCCIÓN</a:t>
            </a:r>
          </a:p>
          <a:p>
            <a:pPr algn="ctr"/>
            <a:r>
              <a:rPr lang="es-ES" sz="900" b="1" dirty="0"/>
              <a:t>BARTHA LAURA PLASCENCIA TREVIÑO</a:t>
            </a:r>
          </a:p>
        </p:txBody>
      </p:sp>
      <p:sp>
        <p:nvSpPr>
          <p:cNvPr id="255" name="254 CuadroTexto"/>
          <p:cNvSpPr txBox="1"/>
          <p:nvPr/>
        </p:nvSpPr>
        <p:spPr>
          <a:xfrm>
            <a:off x="8588636" y="5561886"/>
            <a:ext cx="2260914" cy="595059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91428" tIns="43192" rIns="91428" bIns="43192" rtlCol="0">
            <a:spAutoFit/>
          </a:bodyPr>
          <a:lstStyle>
            <a:defPPr>
              <a:defRPr lang="es-MX"/>
            </a:defPPr>
            <a:lvl1pPr algn="ctr">
              <a:defRPr sz="900">
                <a:solidFill>
                  <a:schemeClr val="tx1"/>
                </a:solidFill>
                <a:latin typeface="Arial Narrow" pitchFamily="34" charset="0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s-MX" sz="1100" b="1" dirty="0">
                <a:latin typeface="+mn-lt"/>
              </a:rPr>
              <a:t>SRÍA. DE LA CONTRALORÍA</a:t>
            </a:r>
          </a:p>
          <a:p>
            <a:r>
              <a:rPr lang="es-MX" sz="1100" b="1" dirty="0">
                <a:latin typeface="+mn-lt"/>
              </a:rPr>
              <a:t>MELISSA SANCHEZ MARTINEZ</a:t>
            </a:r>
          </a:p>
        </p:txBody>
      </p:sp>
      <p:sp>
        <p:nvSpPr>
          <p:cNvPr id="256" name="255 CuadroTexto"/>
          <p:cNvSpPr txBox="1"/>
          <p:nvPr/>
        </p:nvSpPr>
        <p:spPr>
          <a:xfrm>
            <a:off x="4896669" y="2646623"/>
            <a:ext cx="3000848" cy="595059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91428" tIns="43192" rIns="91428" bIns="43192" rtlCol="0">
            <a:spAutoFit/>
          </a:bodyPr>
          <a:lstStyle>
            <a:defPPr>
              <a:defRPr lang="es-MX"/>
            </a:defPPr>
            <a:lvl1pPr algn="ctr">
              <a:defRPr sz="900">
                <a:solidFill>
                  <a:schemeClr val="tx1"/>
                </a:solidFill>
                <a:latin typeface="Arial Narrow" pitchFamily="34" charset="0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s-MX" sz="1100" b="1" dirty="0">
                <a:latin typeface="+mn-lt"/>
              </a:rPr>
              <a:t>SECRETARÍA PARTICULAR</a:t>
            </a:r>
          </a:p>
          <a:p>
            <a:r>
              <a:rPr lang="es-MX" sz="1100" b="1" dirty="0">
                <a:latin typeface="+mn-lt"/>
              </a:rPr>
              <a:t> MARIA LYLIANA HERNANDEZ MARTINEZ</a:t>
            </a:r>
          </a:p>
        </p:txBody>
      </p:sp>
      <p:sp>
        <p:nvSpPr>
          <p:cNvPr id="257" name="Text Box 15"/>
          <p:cNvSpPr txBox="1">
            <a:spLocks noChangeArrowheads="1"/>
          </p:cNvSpPr>
          <p:nvPr/>
        </p:nvSpPr>
        <p:spPr bwMode="auto">
          <a:xfrm>
            <a:off x="1677465" y="4589429"/>
            <a:ext cx="2944314" cy="369318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91428" tIns="45713" rIns="91428" bIns="45713" rtlCol="0">
            <a:spAutoFit/>
          </a:bodyPr>
          <a:lstStyle>
            <a:defPPr>
              <a:defRPr lang="es-MX"/>
            </a:defPPr>
            <a:lvl1pPr algn="ctr">
              <a:defRPr sz="900">
                <a:solidFill>
                  <a:schemeClr val="tx1"/>
                </a:solidFill>
                <a:latin typeface="Arial Narrow" pitchFamily="34" charset="0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s-MX" b="1" dirty="0">
                <a:latin typeface="+mn-lt"/>
              </a:rPr>
              <a:t>DIRECCIÓN DE PARTICIPACION CIUDADANA</a:t>
            </a:r>
          </a:p>
          <a:p>
            <a:r>
              <a:rPr lang="es-MX" b="1" dirty="0">
                <a:latin typeface="+mn-lt"/>
              </a:rPr>
              <a:t>NARCISO ORTEGA JUAREZ</a:t>
            </a:r>
          </a:p>
        </p:txBody>
      </p:sp>
      <p:sp>
        <p:nvSpPr>
          <p:cNvPr id="258" name="Rectángulo redondeado 3"/>
          <p:cNvSpPr/>
          <p:nvPr/>
        </p:nvSpPr>
        <p:spPr>
          <a:xfrm>
            <a:off x="11471233" y="5749284"/>
            <a:ext cx="2390485" cy="369318"/>
          </a:xfrm>
          <a:prstGeom prst="roundRect">
            <a:avLst>
              <a:gd name="adj" fmla="val 0"/>
            </a:avLst>
          </a:prstGeom>
          <a:noFill/>
          <a:ln w="31750" cmpd="dbl">
            <a:solidFill>
              <a:schemeClr val="tx1"/>
            </a:solidFill>
          </a:ln>
        </p:spPr>
        <p:txBody>
          <a:bodyPr wrap="square" lIns="91428" tIns="45713" rIns="91428" bIns="45713" rtlCol="0">
            <a:spAutoFit/>
          </a:bodyPr>
          <a:lstStyle/>
          <a:p>
            <a:pPr algn="ctr"/>
            <a:r>
              <a:rPr lang="es-ES_tradnl" sz="900" b="1" dirty="0"/>
              <a:t>DIRECCIÓN DE FISCALIZACIÓN</a:t>
            </a:r>
          </a:p>
          <a:p>
            <a:pPr algn="ctr"/>
            <a:r>
              <a:rPr lang="es-ES_tradnl" sz="900" b="1" dirty="0"/>
              <a:t>BERTHA AZUCENA CASTILLO A.</a:t>
            </a:r>
          </a:p>
        </p:txBody>
      </p:sp>
      <p:sp>
        <p:nvSpPr>
          <p:cNvPr id="259" name="258 Rectángulo"/>
          <p:cNvSpPr>
            <a:spLocks/>
          </p:cNvSpPr>
          <p:nvPr/>
        </p:nvSpPr>
        <p:spPr>
          <a:xfrm>
            <a:off x="40966" y="7840919"/>
            <a:ext cx="1577860" cy="739388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5997" tIns="45713" rIns="35997" bIns="45713" rtlCol="0" anchor="ctr" anchorCtr="1">
            <a:noAutofit/>
          </a:bodyPr>
          <a:lstStyle/>
          <a:p>
            <a:pPr algn="ctr"/>
            <a:r>
              <a:rPr lang="es-MX" sz="900" b="1" dirty="0"/>
              <a:t>DIRECCIÓN DE PROMOCION Y </a:t>
            </a:r>
          </a:p>
          <a:p>
            <a:pPr algn="ctr"/>
            <a:r>
              <a:rPr lang="es-MX" sz="900" b="1" dirty="0"/>
              <a:t>VINCULACIÓN</a:t>
            </a:r>
          </a:p>
          <a:p>
            <a:pPr algn="ctr"/>
            <a:r>
              <a:rPr lang="es-MX" sz="900" b="1" dirty="0"/>
              <a:t>RAFAEL MENDEZ RAMIREZ</a:t>
            </a:r>
          </a:p>
        </p:txBody>
      </p:sp>
      <p:sp>
        <p:nvSpPr>
          <p:cNvPr id="260" name="657 CuadroTexto"/>
          <p:cNvSpPr txBox="1">
            <a:spLocks/>
          </p:cNvSpPr>
          <p:nvPr/>
        </p:nvSpPr>
        <p:spPr>
          <a:xfrm>
            <a:off x="11585115" y="11158107"/>
            <a:ext cx="1332940" cy="646317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91428" tIns="45713" rIns="91428" bIns="45713" rtlCol="0">
            <a:spAutoFit/>
          </a:bodyPr>
          <a:lstStyle>
            <a:defPPr>
              <a:defRPr lang="es-MX"/>
            </a:defPPr>
            <a:lvl1pPr algn="ctr">
              <a:defRPr sz="1100" b="1"/>
            </a:lvl1pPr>
          </a:lstStyle>
          <a:p>
            <a:r>
              <a:rPr lang="es-MX" sz="900" dirty="0"/>
              <a:t>DIRECCIÓN DE BIENESTAR COMUNITARIO </a:t>
            </a:r>
            <a:r>
              <a:rPr lang="es-ES" sz="900" dirty="0"/>
              <a:t>MAURICIO SALAS</a:t>
            </a:r>
          </a:p>
        </p:txBody>
      </p:sp>
      <p:sp>
        <p:nvSpPr>
          <p:cNvPr id="261" name="141 CuadroTexto"/>
          <p:cNvSpPr txBox="1">
            <a:spLocks/>
          </p:cNvSpPr>
          <p:nvPr/>
        </p:nvSpPr>
        <p:spPr>
          <a:xfrm>
            <a:off x="13177296" y="8431200"/>
            <a:ext cx="1382465" cy="836899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5997" tIns="45713" rIns="35997" bIns="45713" rtlCol="0" anchor="ctr" anchorCtr="1">
            <a:noAutofit/>
          </a:bodyPr>
          <a:lstStyle>
            <a:defPPr>
              <a:defRPr lang="es-MX"/>
            </a:defPPr>
            <a:lvl1pPr algn="ctr">
              <a:defRPr sz="900">
                <a:solidFill>
                  <a:schemeClr val="tx1"/>
                </a:solidFill>
                <a:latin typeface="Arial Narrow" pitchFamily="34" charset="0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s-MX" b="1" dirty="0" smtClean="0">
                <a:latin typeface="+mn-lt"/>
              </a:rPr>
              <a:t>DIRECCIÓN </a:t>
            </a:r>
            <a:r>
              <a:rPr lang="es-MX" b="1" dirty="0">
                <a:latin typeface="+mn-lt"/>
              </a:rPr>
              <a:t>DE SEGURIDAD </a:t>
            </a:r>
            <a:r>
              <a:rPr lang="es-MX" b="1" dirty="0" smtClean="0">
                <a:latin typeface="+mn-lt"/>
              </a:rPr>
              <a:t>CIUDADANA Y FUERZAS ESPECIALES</a:t>
            </a:r>
          </a:p>
          <a:p>
            <a:r>
              <a:rPr lang="es-MX" b="1" dirty="0" smtClean="0">
                <a:latin typeface="+mn-lt"/>
              </a:rPr>
              <a:t>FRANCISCO M. CORONILLA</a:t>
            </a:r>
          </a:p>
        </p:txBody>
      </p:sp>
      <p:sp>
        <p:nvSpPr>
          <p:cNvPr id="262" name="141 CuadroTexto"/>
          <p:cNvSpPr txBox="1">
            <a:spLocks/>
          </p:cNvSpPr>
          <p:nvPr/>
        </p:nvSpPr>
        <p:spPr>
          <a:xfrm>
            <a:off x="13166318" y="10133357"/>
            <a:ext cx="1382463" cy="589374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5997" tIns="45713" rIns="35997" bIns="45713" rtlCol="0" anchor="ctr" anchorCtr="1">
            <a:noAutofit/>
          </a:bodyPr>
          <a:lstStyle>
            <a:defPPr>
              <a:defRPr lang="es-MX"/>
            </a:defPPr>
            <a:lvl1pPr algn="ctr">
              <a:defRPr sz="900">
                <a:solidFill>
                  <a:schemeClr val="tx1"/>
                </a:solidFill>
                <a:latin typeface="Arial Narrow" pitchFamily="34" charset="0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s-MX" b="1" dirty="0">
                <a:latin typeface="+mn-lt"/>
              </a:rPr>
              <a:t>DIRECCIÓN  </a:t>
            </a:r>
            <a:r>
              <a:rPr lang="es-MX" b="1" dirty="0" smtClean="0">
                <a:latin typeface="+mn-lt"/>
              </a:rPr>
              <a:t>ADMINISTRATIVA</a:t>
            </a:r>
          </a:p>
          <a:p>
            <a:r>
              <a:rPr lang="es-MX" b="1" dirty="0" smtClean="0">
                <a:latin typeface="+mn-lt"/>
              </a:rPr>
              <a:t>NORMA E. CARDENAS ACEVEDO</a:t>
            </a:r>
            <a:endParaRPr lang="es-MX" b="1" dirty="0">
              <a:latin typeface="+mn-lt"/>
            </a:endParaRPr>
          </a:p>
        </p:txBody>
      </p:sp>
      <p:sp>
        <p:nvSpPr>
          <p:cNvPr id="263" name="262 CuadroTexto"/>
          <p:cNvSpPr txBox="1">
            <a:spLocks/>
          </p:cNvSpPr>
          <p:nvPr/>
        </p:nvSpPr>
        <p:spPr>
          <a:xfrm>
            <a:off x="11579651" y="10218832"/>
            <a:ext cx="1292497" cy="792797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5997" tIns="45713" rIns="35997" bIns="45713" rtlCol="0" anchor="ctr" anchorCtr="1">
            <a:noAutofit/>
          </a:bodyPr>
          <a:lstStyle>
            <a:defPPr>
              <a:defRPr lang="es-MX"/>
            </a:defPPr>
            <a:lvl1pPr algn="ctr">
              <a:defRPr sz="900">
                <a:solidFill>
                  <a:schemeClr val="tx1"/>
                </a:solidFill>
                <a:latin typeface="Arial Narrow" pitchFamily="34" charset="0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s-MX" b="1" dirty="0" smtClean="0">
                <a:latin typeface="+mn-lt"/>
              </a:rPr>
              <a:t>DIRECCIÓN  </a:t>
            </a:r>
            <a:r>
              <a:rPr lang="es-MX" b="1" dirty="0">
                <a:latin typeface="+mn-lt"/>
              </a:rPr>
              <a:t>DE ACTIVACIÓN </a:t>
            </a:r>
            <a:r>
              <a:rPr lang="es-MX" b="1" dirty="0" smtClean="0">
                <a:latin typeface="+mn-lt"/>
              </a:rPr>
              <a:t>FÍSICA </a:t>
            </a:r>
            <a:r>
              <a:rPr lang="es-MX" b="1" dirty="0">
                <a:latin typeface="+mn-lt"/>
              </a:rPr>
              <a:t>Y </a:t>
            </a:r>
            <a:r>
              <a:rPr lang="es-MX" b="1" dirty="0" smtClean="0">
                <a:latin typeface="+mn-lt"/>
              </a:rPr>
              <a:t>DEPORTES</a:t>
            </a:r>
          </a:p>
          <a:p>
            <a:r>
              <a:rPr lang="es-MX" b="1" dirty="0" smtClean="0">
                <a:latin typeface="+mn-lt"/>
              </a:rPr>
              <a:t>LUIS ALBERTO GARZA GOMEZ</a:t>
            </a:r>
            <a:endParaRPr lang="es-MX" b="1" dirty="0">
              <a:latin typeface="+mn-lt"/>
            </a:endParaRPr>
          </a:p>
        </p:txBody>
      </p:sp>
      <p:sp>
        <p:nvSpPr>
          <p:cNvPr id="264" name="Text Box 32"/>
          <p:cNvSpPr txBox="1">
            <a:spLocks noChangeArrowheads="1"/>
          </p:cNvSpPr>
          <p:nvPr/>
        </p:nvSpPr>
        <p:spPr bwMode="auto">
          <a:xfrm>
            <a:off x="11574329" y="8487297"/>
            <a:ext cx="1343913" cy="1032954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5997" tIns="45713" rIns="35997" bIns="45713" rtlCol="0" anchor="ctr" anchorCtr="1">
            <a:noAutofit/>
          </a:bodyPr>
          <a:lstStyle>
            <a:defPPr>
              <a:defRPr lang="es-MX"/>
            </a:defPPr>
            <a:lvl1pPr algn="ctr">
              <a:defRPr sz="900">
                <a:solidFill>
                  <a:schemeClr val="tx1"/>
                </a:solidFill>
                <a:latin typeface="Arial Narrow" pitchFamily="34" charset="0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s-ES" b="1" dirty="0" smtClean="0">
                <a:latin typeface="+mn-lt"/>
              </a:rPr>
              <a:t>DIRECCIÓN  </a:t>
            </a:r>
            <a:r>
              <a:rPr lang="es-ES" b="1" dirty="0">
                <a:latin typeface="+mn-lt"/>
              </a:rPr>
              <a:t>DE </a:t>
            </a:r>
            <a:r>
              <a:rPr lang="es-ES" b="1" dirty="0" smtClean="0">
                <a:latin typeface="+mn-lt"/>
              </a:rPr>
              <a:t>FOMENTO A LA EDUCACIÓN , CULTURA Y LAS ARTES</a:t>
            </a:r>
          </a:p>
          <a:p>
            <a:r>
              <a:rPr lang="es-ES" b="1" dirty="0" smtClean="0">
                <a:latin typeface="+mn-lt"/>
              </a:rPr>
              <a:t>HUGO C. ESPIRICUETA S.</a:t>
            </a:r>
            <a:endParaRPr lang="es-ES" b="1" dirty="0">
              <a:latin typeface="+mn-lt"/>
            </a:endParaRPr>
          </a:p>
        </p:txBody>
      </p:sp>
      <p:sp>
        <p:nvSpPr>
          <p:cNvPr id="265" name="264 Rectángulo"/>
          <p:cNvSpPr>
            <a:spLocks/>
          </p:cNvSpPr>
          <p:nvPr/>
        </p:nvSpPr>
        <p:spPr>
          <a:xfrm>
            <a:off x="9875207" y="12989893"/>
            <a:ext cx="1501201" cy="671110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5997" tIns="45713" rIns="35997" bIns="45713" rtlCol="0" anchor="ctr" anchorCtr="1">
            <a:noAutofit/>
          </a:bodyPr>
          <a:lstStyle/>
          <a:p>
            <a:pPr algn="ctr"/>
            <a:r>
              <a:rPr lang="es-ES" sz="900" b="1" dirty="0"/>
              <a:t>DIRECCIÓN DEL SERVICIO MILITAR NACIONAL</a:t>
            </a:r>
          </a:p>
          <a:p>
            <a:pPr algn="ctr"/>
            <a:r>
              <a:rPr lang="es-ES" sz="900" b="1" dirty="0"/>
              <a:t>MATEO A. CANTU GONZALEZ</a:t>
            </a:r>
          </a:p>
        </p:txBody>
      </p:sp>
      <p:sp>
        <p:nvSpPr>
          <p:cNvPr id="266" name="265 Rectángulo"/>
          <p:cNvSpPr>
            <a:spLocks/>
          </p:cNvSpPr>
          <p:nvPr/>
        </p:nvSpPr>
        <p:spPr>
          <a:xfrm>
            <a:off x="9931785" y="13807825"/>
            <a:ext cx="1501201" cy="684016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5997" tIns="45713" rIns="35997" bIns="45713" rtlCol="0" anchor="ctr" anchorCtr="1">
            <a:noAutofit/>
          </a:bodyPr>
          <a:lstStyle/>
          <a:p>
            <a:pPr algn="ctr"/>
            <a:r>
              <a:rPr lang="es-ES" sz="900" b="1" dirty="0"/>
              <a:t>DIRECCION DE VOCALIA EJECUTIVA PARA TENENCIA DE LA TIERRA</a:t>
            </a:r>
          </a:p>
          <a:p>
            <a:pPr algn="ctr"/>
            <a:r>
              <a:rPr lang="es-ES" sz="900" b="1" dirty="0"/>
              <a:t>FERNANDO TREVIÑO PEÑA</a:t>
            </a:r>
          </a:p>
        </p:txBody>
      </p:sp>
      <p:sp>
        <p:nvSpPr>
          <p:cNvPr id="267" name="232 Rectángulo redondeado"/>
          <p:cNvSpPr>
            <a:spLocks/>
          </p:cNvSpPr>
          <p:nvPr/>
        </p:nvSpPr>
        <p:spPr>
          <a:xfrm>
            <a:off x="9882760" y="7881179"/>
            <a:ext cx="1494575" cy="461427"/>
          </a:xfrm>
          <a:prstGeom prst="roundRect">
            <a:avLst>
              <a:gd name="adj" fmla="val 0"/>
            </a:avLst>
          </a:prstGeom>
          <a:noFill/>
          <a:ln w="31750" cmpd="dbl">
            <a:solidFill>
              <a:schemeClr val="tx1"/>
            </a:solidFill>
          </a:ln>
        </p:spPr>
        <p:txBody>
          <a:bodyPr wrap="square" lIns="35997" tIns="45713" rIns="35997" bIns="45713" rtlCol="0" anchor="ctr" anchorCtr="1">
            <a:noAutofit/>
          </a:bodyPr>
          <a:lstStyle/>
          <a:p>
            <a:pPr algn="ctr"/>
            <a:r>
              <a:rPr lang="es-MX" sz="900" b="1" dirty="0"/>
              <a:t>CONSEJERIA JURÍDICA</a:t>
            </a:r>
          </a:p>
          <a:p>
            <a:pPr algn="ctr"/>
            <a:r>
              <a:rPr lang="es-MX" sz="900" b="1" dirty="0"/>
              <a:t>ALEJANDRO MEDINA PEREZ</a:t>
            </a:r>
          </a:p>
        </p:txBody>
      </p:sp>
      <p:sp>
        <p:nvSpPr>
          <p:cNvPr id="268" name="141 CuadroTexto"/>
          <p:cNvSpPr txBox="1">
            <a:spLocks/>
          </p:cNvSpPr>
          <p:nvPr/>
        </p:nvSpPr>
        <p:spPr>
          <a:xfrm>
            <a:off x="13157690" y="10884584"/>
            <a:ext cx="1392042" cy="720399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5997" tIns="45713" rIns="35997" bIns="45713" rtlCol="0" anchor="ctr" anchorCtr="1">
            <a:noAutofit/>
          </a:bodyPr>
          <a:lstStyle>
            <a:defPPr>
              <a:defRPr lang="es-MX"/>
            </a:defPPr>
            <a:lvl1pPr algn="ctr">
              <a:defRPr sz="900">
                <a:solidFill>
                  <a:schemeClr val="tx1"/>
                </a:solidFill>
                <a:latin typeface="Arial Narrow" pitchFamily="34" charset="0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s-MX" b="1" dirty="0" smtClean="0">
                <a:latin typeface="+mn-lt"/>
              </a:rPr>
              <a:t>DIRECCIÓN </a:t>
            </a:r>
            <a:r>
              <a:rPr lang="es-MX" b="1" dirty="0">
                <a:latin typeface="+mn-lt"/>
              </a:rPr>
              <a:t>DE </a:t>
            </a:r>
            <a:r>
              <a:rPr lang="es-MX" b="1" dirty="0" smtClean="0">
                <a:latin typeface="+mn-lt"/>
              </a:rPr>
              <a:t>ANÁLISIS </a:t>
            </a:r>
            <a:r>
              <a:rPr lang="es-MX" b="1" dirty="0">
                <a:latin typeface="+mn-lt"/>
              </a:rPr>
              <a:t>E </a:t>
            </a:r>
            <a:r>
              <a:rPr lang="es-MX" b="1" dirty="0" smtClean="0">
                <a:latin typeface="+mn-lt"/>
              </a:rPr>
              <a:t>INVESTIGACIÓN</a:t>
            </a:r>
          </a:p>
          <a:p>
            <a:r>
              <a:rPr lang="es-MX" b="1" dirty="0" smtClean="0">
                <a:latin typeface="+mn-lt"/>
              </a:rPr>
              <a:t>RICARDO E. GONZALEZ FLORES</a:t>
            </a:r>
            <a:endParaRPr lang="es-MX" b="1" dirty="0">
              <a:latin typeface="+mn-lt"/>
            </a:endParaRPr>
          </a:p>
        </p:txBody>
      </p:sp>
      <p:sp>
        <p:nvSpPr>
          <p:cNvPr id="269" name="Rectángulo 4"/>
          <p:cNvSpPr>
            <a:spLocks/>
          </p:cNvSpPr>
          <p:nvPr/>
        </p:nvSpPr>
        <p:spPr>
          <a:xfrm>
            <a:off x="0" y="7113109"/>
            <a:ext cx="1577860" cy="558502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5997" tIns="45713" rIns="35997" bIns="45713" rtlCol="0" anchor="ctr" anchorCtr="1">
            <a:noAutofit/>
          </a:bodyPr>
          <a:lstStyle/>
          <a:p>
            <a:pPr algn="ctr"/>
            <a:r>
              <a:rPr lang="es-MX" sz="900" b="1" dirty="0"/>
              <a:t>SRÍA. DE DESARROLLO ECONÓMICO Y TURISMO</a:t>
            </a:r>
          </a:p>
          <a:p>
            <a:pPr algn="ctr"/>
            <a:r>
              <a:rPr lang="es-MX" sz="900" b="1" dirty="0"/>
              <a:t>ERUBIEL CESAR LEIJA FRANCO</a:t>
            </a:r>
          </a:p>
        </p:txBody>
      </p:sp>
      <p:sp>
        <p:nvSpPr>
          <p:cNvPr id="270" name="248 CuadroTexto"/>
          <p:cNvSpPr txBox="1"/>
          <p:nvPr/>
        </p:nvSpPr>
        <p:spPr>
          <a:xfrm>
            <a:off x="4689896" y="11088769"/>
            <a:ext cx="1441257" cy="779725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91428" tIns="43192" rIns="91428" bIns="43192" rtlCol="0">
            <a:spAutoFit/>
          </a:bodyPr>
          <a:lstStyle>
            <a:defPPr>
              <a:defRPr lang="es-MX"/>
            </a:defPPr>
            <a:lvl1pPr algn="ctr">
              <a:defRPr sz="900">
                <a:solidFill>
                  <a:schemeClr val="tx1"/>
                </a:solidFill>
                <a:latin typeface="Arial Narrow" pitchFamily="34" charset="0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s-MX" b="1" dirty="0" smtClean="0">
                <a:latin typeface="+mn-lt"/>
              </a:rPr>
              <a:t>DIRECCION TECNICA DE MOVILIDAD SUSTENTABLE</a:t>
            </a:r>
            <a:endParaRPr lang="es-MX" b="1" dirty="0">
              <a:latin typeface="+mn-lt"/>
            </a:endParaRPr>
          </a:p>
          <a:p>
            <a:r>
              <a:rPr lang="es-MX" b="1" dirty="0">
                <a:latin typeface="+mn-lt"/>
              </a:rPr>
              <a:t>LUIS ANTONIO FRANCO GARCIA</a:t>
            </a:r>
          </a:p>
        </p:txBody>
      </p:sp>
      <p:sp>
        <p:nvSpPr>
          <p:cNvPr id="271" name="273 Rectángulo"/>
          <p:cNvSpPr>
            <a:spLocks/>
          </p:cNvSpPr>
          <p:nvPr/>
        </p:nvSpPr>
        <p:spPr>
          <a:xfrm>
            <a:off x="4689902" y="9437554"/>
            <a:ext cx="1383281" cy="916029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5997" tIns="45713" rIns="35997" bIns="45713" rtlCol="0" anchor="ctr" anchorCtr="1">
            <a:noAutofit/>
          </a:bodyPr>
          <a:lstStyle/>
          <a:p>
            <a:pPr algn="ctr"/>
            <a:r>
              <a:rPr lang="es-ES" sz="900" b="1" dirty="0"/>
              <a:t>DIR. DE PLANEACION URBANA Y DESARROLLO SUSTENTABLE</a:t>
            </a:r>
          </a:p>
          <a:p>
            <a:pPr algn="ctr"/>
            <a:r>
              <a:rPr lang="es-ES" sz="900" b="1" dirty="0"/>
              <a:t>ELISA DEL R. RAMOS IBARRA</a:t>
            </a:r>
          </a:p>
        </p:txBody>
      </p:sp>
      <p:sp>
        <p:nvSpPr>
          <p:cNvPr id="272" name="231 Rectángulo redondeado"/>
          <p:cNvSpPr>
            <a:spLocks/>
          </p:cNvSpPr>
          <p:nvPr/>
        </p:nvSpPr>
        <p:spPr>
          <a:xfrm>
            <a:off x="9848228" y="11309847"/>
            <a:ext cx="1511227" cy="784816"/>
          </a:xfrm>
          <a:prstGeom prst="roundRect">
            <a:avLst>
              <a:gd name="adj" fmla="val 0"/>
            </a:avLst>
          </a:prstGeom>
          <a:noFill/>
          <a:ln w="31750" cmpd="dbl">
            <a:solidFill>
              <a:schemeClr val="tx1"/>
            </a:solidFill>
          </a:ln>
        </p:spPr>
        <p:txBody>
          <a:bodyPr wrap="square" lIns="91428" tIns="45713" rIns="91428" bIns="45713" rtlCol="0">
            <a:spAutoFit/>
          </a:bodyPr>
          <a:lstStyle/>
          <a:p>
            <a:pPr algn="ctr"/>
            <a:r>
              <a:rPr lang="es-MX" sz="900" b="1" dirty="0"/>
              <a:t>DIRECCIÓN DE INSPECCIÓN, Y VIGILANCIA</a:t>
            </a:r>
          </a:p>
          <a:p>
            <a:pPr algn="ctr"/>
            <a:r>
              <a:rPr lang="es-MX" sz="900" b="1" dirty="0"/>
              <a:t>DAVID HERNANDEZ VAZQUEZ</a:t>
            </a:r>
          </a:p>
        </p:txBody>
      </p:sp>
      <p:sp>
        <p:nvSpPr>
          <p:cNvPr id="273" name="657 CuadroTexto"/>
          <p:cNvSpPr txBox="1">
            <a:spLocks/>
          </p:cNvSpPr>
          <p:nvPr/>
        </p:nvSpPr>
        <p:spPr>
          <a:xfrm>
            <a:off x="11561279" y="11968188"/>
            <a:ext cx="1369998" cy="910647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5997" tIns="45713" rIns="35997" bIns="45713" rtlCol="0" anchor="ctr" anchorCtr="1">
            <a:noAutofit/>
          </a:bodyPr>
          <a:lstStyle>
            <a:defPPr>
              <a:defRPr lang="es-MX"/>
            </a:defPPr>
            <a:lvl1pPr algn="ctr">
              <a:defRPr sz="900">
                <a:solidFill>
                  <a:schemeClr val="tx1"/>
                </a:solidFill>
                <a:latin typeface="Arial Narrow" pitchFamily="34" charset="0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s-MX" b="1" dirty="0" smtClean="0">
                <a:latin typeface="+mn-lt"/>
              </a:rPr>
              <a:t>DIRECCIÓN </a:t>
            </a:r>
            <a:r>
              <a:rPr lang="es-MX" b="1" dirty="0">
                <a:latin typeface="+mn-lt"/>
              </a:rPr>
              <a:t>DE PARQUES Y UNIDADES DEPORTIVAS </a:t>
            </a:r>
          </a:p>
          <a:p>
            <a:r>
              <a:rPr lang="es-MX" b="1" dirty="0">
                <a:latin typeface="+mn-lt"/>
              </a:rPr>
              <a:t>SERGIO A. RODRIGUEZ GZZ.</a:t>
            </a:r>
          </a:p>
        </p:txBody>
      </p:sp>
      <p:sp>
        <p:nvSpPr>
          <p:cNvPr id="274" name="39 CuadroTexto"/>
          <p:cNvSpPr txBox="1"/>
          <p:nvPr/>
        </p:nvSpPr>
        <p:spPr>
          <a:xfrm>
            <a:off x="172086" y="14179029"/>
            <a:ext cx="2357455" cy="504630"/>
          </a:xfrm>
          <a:prstGeom prst="rect">
            <a:avLst/>
          </a:prstGeom>
          <a:noFill/>
        </p:spPr>
        <p:txBody>
          <a:bodyPr wrap="square" lIns="91428" tIns="45713" rIns="91428" bIns="45713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387350" indent="6985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776288" indent="138113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165225" indent="20637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552575" indent="27622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s-ES" sz="1300" b="1" dirty="0">
                <a:solidFill>
                  <a:srgbClr val="1C1C1C"/>
                </a:solidFill>
                <a:latin typeface="Franklin Gothic Book" pitchFamily="34" charset="0"/>
              </a:rPr>
              <a:t>Juárez No. 100, Centro</a:t>
            </a:r>
          </a:p>
          <a:p>
            <a:r>
              <a:rPr lang="es-ES" sz="1300" b="1" dirty="0">
                <a:solidFill>
                  <a:srgbClr val="1C1C1C"/>
                </a:solidFill>
                <a:latin typeface="Franklin Gothic Book" pitchFamily="34" charset="0"/>
              </a:rPr>
              <a:t>General Escobedo, N.L.</a:t>
            </a:r>
          </a:p>
        </p:txBody>
      </p:sp>
      <p:sp>
        <p:nvSpPr>
          <p:cNvPr id="275" name="40 CuadroTexto"/>
          <p:cNvSpPr txBox="1"/>
          <p:nvPr/>
        </p:nvSpPr>
        <p:spPr>
          <a:xfrm>
            <a:off x="15324949" y="14149835"/>
            <a:ext cx="2357455" cy="504630"/>
          </a:xfrm>
          <a:prstGeom prst="rect">
            <a:avLst/>
          </a:prstGeom>
          <a:noFill/>
        </p:spPr>
        <p:txBody>
          <a:bodyPr wrap="square" lIns="91428" tIns="45713" rIns="91428" bIns="45713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387350" indent="6985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776288" indent="138113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165225" indent="20637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552575" indent="27622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r"/>
            <a:r>
              <a:rPr lang="es-ES" sz="1300" b="1" dirty="0">
                <a:latin typeface="Franklin Gothic Book" pitchFamily="34" charset="0"/>
              </a:rPr>
              <a:t>T. 8220.6100</a:t>
            </a:r>
          </a:p>
          <a:p>
            <a:pPr algn="r"/>
            <a:r>
              <a:rPr lang="es-ES" sz="1300" b="1" dirty="0">
                <a:latin typeface="Franklin Gothic Book" pitchFamily="34" charset="0"/>
              </a:rPr>
              <a:t>www.escobedo.gob.mx</a:t>
            </a:r>
          </a:p>
        </p:txBody>
      </p:sp>
      <p:cxnSp>
        <p:nvCxnSpPr>
          <p:cNvPr id="276" name="275 Conector recto"/>
          <p:cNvCxnSpPr>
            <a:stCxn id="257" idx="3"/>
            <a:endCxn id="234" idx="1"/>
          </p:cNvCxnSpPr>
          <p:nvPr/>
        </p:nvCxnSpPr>
        <p:spPr>
          <a:xfrm>
            <a:off x="4621779" y="4774088"/>
            <a:ext cx="833887" cy="6644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276 Conector recto"/>
          <p:cNvCxnSpPr>
            <a:stCxn id="255" idx="3"/>
            <a:endCxn id="258" idx="1"/>
          </p:cNvCxnSpPr>
          <p:nvPr/>
        </p:nvCxnSpPr>
        <p:spPr>
          <a:xfrm>
            <a:off x="10849550" y="5859416"/>
            <a:ext cx="621683" cy="7452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277 Conector recto"/>
          <p:cNvCxnSpPr>
            <a:stCxn id="227" idx="0"/>
            <a:endCxn id="226" idx="2"/>
          </p:cNvCxnSpPr>
          <p:nvPr/>
        </p:nvCxnSpPr>
        <p:spPr>
          <a:xfrm flipV="1">
            <a:off x="8201514" y="1341513"/>
            <a:ext cx="2" cy="3180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9" name="Text Box 15"/>
          <p:cNvSpPr txBox="1">
            <a:spLocks noChangeArrowheads="1"/>
          </p:cNvSpPr>
          <p:nvPr/>
        </p:nvSpPr>
        <p:spPr bwMode="auto">
          <a:xfrm>
            <a:off x="1677467" y="5277516"/>
            <a:ext cx="2962351" cy="507817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91428" tIns="45713" rIns="91428" bIns="45713" rtlCol="0">
            <a:spAutoFit/>
          </a:bodyPr>
          <a:lstStyle>
            <a:defPPr>
              <a:defRPr lang="es-MX"/>
            </a:defPPr>
            <a:lvl1pPr algn="ctr">
              <a:defRPr sz="900">
                <a:solidFill>
                  <a:schemeClr val="tx1"/>
                </a:solidFill>
                <a:latin typeface="Arial Narrow" pitchFamily="34" charset="0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s-MX" b="1" dirty="0">
                <a:latin typeface="+mn-lt"/>
              </a:rPr>
              <a:t>ENCARGADO </a:t>
            </a:r>
            <a:r>
              <a:rPr lang="es-MX" b="1" dirty="0" smtClean="0">
                <a:latin typeface="+mn-lt"/>
              </a:rPr>
              <a:t>DE LA DIRECIÓN DE ATENCIÓN </a:t>
            </a:r>
            <a:r>
              <a:rPr lang="es-MX" b="1" dirty="0">
                <a:latin typeface="+mn-lt"/>
              </a:rPr>
              <a:t>CIUDADANA Y GESTION SOCIAL</a:t>
            </a:r>
          </a:p>
          <a:p>
            <a:r>
              <a:rPr lang="es-MX" b="1" dirty="0">
                <a:latin typeface="+mn-lt"/>
              </a:rPr>
              <a:t>RODRIGO GARCIA HERNANDEZ</a:t>
            </a:r>
          </a:p>
        </p:txBody>
      </p:sp>
      <p:sp>
        <p:nvSpPr>
          <p:cNvPr id="280" name="Text Box 15"/>
          <p:cNvSpPr txBox="1">
            <a:spLocks noChangeArrowheads="1"/>
          </p:cNvSpPr>
          <p:nvPr/>
        </p:nvSpPr>
        <p:spPr bwMode="auto">
          <a:xfrm>
            <a:off x="1677461" y="6031862"/>
            <a:ext cx="2937286" cy="507817"/>
          </a:xfrm>
          <a:prstGeom prst="rect">
            <a:avLst/>
          </a:prstGeom>
          <a:solidFill>
            <a:schemeClr val="bg1"/>
          </a:solidFill>
          <a:ln w="31750" cmpd="dbl">
            <a:solidFill>
              <a:schemeClr val="tx1"/>
            </a:solidFill>
          </a:ln>
        </p:spPr>
        <p:txBody>
          <a:bodyPr wrap="square" lIns="91428" tIns="45713" rIns="91428" bIns="45713" rtlCol="0">
            <a:spAutoFit/>
          </a:bodyPr>
          <a:lstStyle>
            <a:defPPr>
              <a:defRPr lang="es-MX"/>
            </a:defPPr>
            <a:lvl1pPr algn="ctr">
              <a:defRPr sz="900">
                <a:solidFill>
                  <a:schemeClr val="tx1"/>
                </a:solidFill>
                <a:latin typeface="Arial Narrow" pitchFamily="34" charset="0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s-MX" b="1" dirty="0">
                <a:latin typeface="+mn-lt"/>
              </a:rPr>
              <a:t>DIRECCION DE ASUNTOS INDIGENAS Y RELIGIOSOS</a:t>
            </a:r>
          </a:p>
          <a:p>
            <a:r>
              <a:rPr lang="es-MX" b="1" dirty="0">
                <a:latin typeface="+mn-lt"/>
              </a:rPr>
              <a:t>LUCIA ARACELY HDZ LOPEZ</a:t>
            </a:r>
          </a:p>
        </p:txBody>
      </p:sp>
      <p:cxnSp>
        <p:nvCxnSpPr>
          <p:cNvPr id="281" name="280 Conector recto"/>
          <p:cNvCxnSpPr>
            <a:stCxn id="279" idx="3"/>
            <a:endCxn id="234" idx="1"/>
          </p:cNvCxnSpPr>
          <p:nvPr/>
        </p:nvCxnSpPr>
        <p:spPr>
          <a:xfrm flipV="1">
            <a:off x="4639818" y="5438513"/>
            <a:ext cx="815848" cy="929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281 Conector recto"/>
          <p:cNvCxnSpPr>
            <a:stCxn id="280" idx="3"/>
            <a:endCxn id="234" idx="1"/>
          </p:cNvCxnSpPr>
          <p:nvPr/>
        </p:nvCxnSpPr>
        <p:spPr>
          <a:xfrm flipV="1">
            <a:off x="4614747" y="5438513"/>
            <a:ext cx="840919" cy="84725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3" name="282 Rectángulo"/>
          <p:cNvSpPr>
            <a:spLocks/>
          </p:cNvSpPr>
          <p:nvPr/>
        </p:nvSpPr>
        <p:spPr>
          <a:xfrm>
            <a:off x="6273663" y="11803835"/>
            <a:ext cx="1732103" cy="619671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5997" tIns="45713" rIns="35997" bIns="45713" rtlCol="0" anchor="ctr" anchorCtr="1">
            <a:noAutofit/>
          </a:bodyPr>
          <a:lstStyle/>
          <a:p>
            <a:pPr algn="ctr"/>
            <a:r>
              <a:rPr lang="es-MX" sz="900" b="1" dirty="0"/>
              <a:t>SUB-DIRECCIÓN DE INFORMÁTICA</a:t>
            </a:r>
          </a:p>
          <a:p>
            <a:pPr algn="ctr"/>
            <a:r>
              <a:rPr lang="es-MX" sz="900" b="1" dirty="0"/>
              <a:t>PABLO HUMBERTO HDZ LOPEZ</a:t>
            </a:r>
          </a:p>
        </p:txBody>
      </p:sp>
      <p:sp>
        <p:nvSpPr>
          <p:cNvPr id="284" name="283 Rectángulo redondeado"/>
          <p:cNvSpPr>
            <a:spLocks/>
          </p:cNvSpPr>
          <p:nvPr/>
        </p:nvSpPr>
        <p:spPr>
          <a:xfrm rot="10800000" flipV="1">
            <a:off x="8096694" y="7113108"/>
            <a:ext cx="1622393" cy="589442"/>
          </a:xfrm>
          <a:prstGeom prst="roundRect">
            <a:avLst>
              <a:gd name="adj" fmla="val 1314"/>
            </a:avLst>
          </a:prstGeom>
          <a:noFill/>
          <a:ln w="31750" cmpd="dbl">
            <a:solidFill>
              <a:schemeClr val="tx1"/>
            </a:solidFill>
          </a:ln>
        </p:spPr>
        <p:txBody>
          <a:bodyPr wrap="square" lIns="35997" tIns="45713" rIns="35997" bIns="45713" rtlCol="0" anchor="ctr" anchorCtr="1">
            <a:noAutofit/>
          </a:bodyPr>
          <a:lstStyle/>
          <a:p>
            <a:pPr algn="ctr"/>
            <a:r>
              <a:rPr lang="es-MX" sz="900" b="1" dirty="0"/>
              <a:t>SRÍA DE FINANZAS Y TESORERIA</a:t>
            </a:r>
          </a:p>
          <a:p>
            <a:pPr algn="ctr"/>
            <a:r>
              <a:rPr lang="es-MX" sz="900" b="1" dirty="0"/>
              <a:t>JAIME ARTURO ZURRICANDAY CORTAZA</a:t>
            </a:r>
          </a:p>
        </p:txBody>
      </p:sp>
      <p:sp>
        <p:nvSpPr>
          <p:cNvPr id="285" name="273 Rectángulo"/>
          <p:cNvSpPr>
            <a:spLocks/>
          </p:cNvSpPr>
          <p:nvPr/>
        </p:nvSpPr>
        <p:spPr>
          <a:xfrm>
            <a:off x="4689902" y="10515251"/>
            <a:ext cx="1383281" cy="369318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91428" tIns="45713" rIns="91428" bIns="45713" rtlCol="0">
            <a:spAutoFit/>
          </a:bodyPr>
          <a:lstStyle/>
          <a:p>
            <a:pPr algn="ctr"/>
            <a:r>
              <a:rPr lang="es-ES" sz="900" b="1" dirty="0"/>
              <a:t>DIRECCIÓN DE PROYECTOS</a:t>
            </a:r>
          </a:p>
        </p:txBody>
      </p:sp>
      <p:cxnSp>
        <p:nvCxnSpPr>
          <p:cNvPr id="286" name="285 Conector recto"/>
          <p:cNvCxnSpPr>
            <a:cxnSpLocks/>
          </p:cNvCxnSpPr>
          <p:nvPr/>
        </p:nvCxnSpPr>
        <p:spPr>
          <a:xfrm>
            <a:off x="8901293" y="6916865"/>
            <a:ext cx="0" cy="216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188 Conector recto"/>
          <p:cNvCxnSpPr/>
          <p:nvPr/>
        </p:nvCxnSpPr>
        <p:spPr>
          <a:xfrm>
            <a:off x="8901294" y="7693818"/>
            <a:ext cx="2" cy="14055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188 Conector recto"/>
          <p:cNvCxnSpPr/>
          <p:nvPr/>
        </p:nvCxnSpPr>
        <p:spPr>
          <a:xfrm>
            <a:off x="10647183" y="7740617"/>
            <a:ext cx="2" cy="14055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188 Conector recto"/>
          <p:cNvCxnSpPr/>
          <p:nvPr/>
        </p:nvCxnSpPr>
        <p:spPr>
          <a:xfrm>
            <a:off x="12239329" y="7691199"/>
            <a:ext cx="2" cy="14055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188 Conector recto"/>
          <p:cNvCxnSpPr/>
          <p:nvPr/>
        </p:nvCxnSpPr>
        <p:spPr>
          <a:xfrm>
            <a:off x="13866381" y="7691199"/>
            <a:ext cx="2" cy="14055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188 Conector recto"/>
          <p:cNvCxnSpPr/>
          <p:nvPr/>
        </p:nvCxnSpPr>
        <p:spPr>
          <a:xfrm>
            <a:off x="8887192" y="8219445"/>
            <a:ext cx="2" cy="1288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188 Conector recto"/>
          <p:cNvCxnSpPr/>
          <p:nvPr/>
        </p:nvCxnSpPr>
        <p:spPr>
          <a:xfrm>
            <a:off x="10633359" y="8350613"/>
            <a:ext cx="2" cy="1288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188 Conector recto"/>
          <p:cNvCxnSpPr/>
          <p:nvPr/>
        </p:nvCxnSpPr>
        <p:spPr>
          <a:xfrm>
            <a:off x="12243578" y="8350613"/>
            <a:ext cx="2" cy="1288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188 Conector recto"/>
          <p:cNvCxnSpPr/>
          <p:nvPr/>
        </p:nvCxnSpPr>
        <p:spPr>
          <a:xfrm>
            <a:off x="13880470" y="8278166"/>
            <a:ext cx="2" cy="1288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188 Conector recto"/>
          <p:cNvCxnSpPr/>
          <p:nvPr/>
        </p:nvCxnSpPr>
        <p:spPr>
          <a:xfrm>
            <a:off x="8901294" y="8925191"/>
            <a:ext cx="2" cy="1288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188 Conector recto"/>
          <p:cNvCxnSpPr/>
          <p:nvPr/>
        </p:nvCxnSpPr>
        <p:spPr>
          <a:xfrm>
            <a:off x="10645513" y="8860759"/>
            <a:ext cx="2" cy="1288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188 Conector recto"/>
          <p:cNvCxnSpPr/>
          <p:nvPr/>
        </p:nvCxnSpPr>
        <p:spPr>
          <a:xfrm>
            <a:off x="12251589" y="9520251"/>
            <a:ext cx="2" cy="1288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8" name="188 Conector recto"/>
          <p:cNvCxnSpPr/>
          <p:nvPr/>
        </p:nvCxnSpPr>
        <p:spPr>
          <a:xfrm>
            <a:off x="13895533" y="9255425"/>
            <a:ext cx="2" cy="1288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188 Conector recto"/>
          <p:cNvCxnSpPr/>
          <p:nvPr/>
        </p:nvCxnSpPr>
        <p:spPr>
          <a:xfrm>
            <a:off x="8901294" y="9604410"/>
            <a:ext cx="2" cy="1288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0" name="188 Conector recto"/>
          <p:cNvCxnSpPr/>
          <p:nvPr/>
        </p:nvCxnSpPr>
        <p:spPr>
          <a:xfrm>
            <a:off x="13875373" y="9999440"/>
            <a:ext cx="2" cy="1288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188 Conector recto"/>
          <p:cNvCxnSpPr/>
          <p:nvPr/>
        </p:nvCxnSpPr>
        <p:spPr>
          <a:xfrm>
            <a:off x="10660995" y="9392707"/>
            <a:ext cx="2" cy="1288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2" name="188 Conector recto"/>
          <p:cNvCxnSpPr/>
          <p:nvPr/>
        </p:nvCxnSpPr>
        <p:spPr>
          <a:xfrm>
            <a:off x="12237899" y="10063874"/>
            <a:ext cx="2" cy="1288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188 Conector recto"/>
          <p:cNvCxnSpPr/>
          <p:nvPr/>
        </p:nvCxnSpPr>
        <p:spPr>
          <a:xfrm>
            <a:off x="8901299" y="10275565"/>
            <a:ext cx="2" cy="1288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188 Conector recto"/>
          <p:cNvCxnSpPr/>
          <p:nvPr/>
        </p:nvCxnSpPr>
        <p:spPr>
          <a:xfrm>
            <a:off x="10633366" y="11175813"/>
            <a:ext cx="2" cy="1288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5" name="188 Conector recto"/>
          <p:cNvCxnSpPr/>
          <p:nvPr/>
        </p:nvCxnSpPr>
        <p:spPr>
          <a:xfrm>
            <a:off x="12269084" y="11011636"/>
            <a:ext cx="2" cy="1288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188 Conector recto"/>
          <p:cNvCxnSpPr/>
          <p:nvPr/>
        </p:nvCxnSpPr>
        <p:spPr>
          <a:xfrm>
            <a:off x="10654410" y="12861027"/>
            <a:ext cx="2" cy="1288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188 Conector recto"/>
          <p:cNvCxnSpPr/>
          <p:nvPr/>
        </p:nvCxnSpPr>
        <p:spPr>
          <a:xfrm>
            <a:off x="10661612" y="13661005"/>
            <a:ext cx="2" cy="1288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188 Conector recto"/>
          <p:cNvCxnSpPr/>
          <p:nvPr/>
        </p:nvCxnSpPr>
        <p:spPr>
          <a:xfrm>
            <a:off x="12269084" y="11830458"/>
            <a:ext cx="2" cy="1288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" name="188 Conector recto"/>
          <p:cNvCxnSpPr/>
          <p:nvPr/>
        </p:nvCxnSpPr>
        <p:spPr>
          <a:xfrm>
            <a:off x="13880465" y="10728519"/>
            <a:ext cx="2" cy="1288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188 Conector recto"/>
          <p:cNvCxnSpPr/>
          <p:nvPr/>
        </p:nvCxnSpPr>
        <p:spPr>
          <a:xfrm>
            <a:off x="10644620" y="12101622"/>
            <a:ext cx="2" cy="1288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1" name="310 Rectángulo redondeado"/>
          <p:cNvSpPr>
            <a:spLocks/>
          </p:cNvSpPr>
          <p:nvPr/>
        </p:nvSpPr>
        <p:spPr>
          <a:xfrm>
            <a:off x="9852056" y="8491281"/>
            <a:ext cx="1531911" cy="369318"/>
          </a:xfrm>
          <a:prstGeom prst="roundRect">
            <a:avLst>
              <a:gd name="adj" fmla="val 0"/>
            </a:avLst>
          </a:prstGeom>
          <a:noFill/>
          <a:ln w="31750" cmpd="dbl">
            <a:solidFill>
              <a:schemeClr val="tx1"/>
            </a:solidFill>
          </a:ln>
        </p:spPr>
        <p:txBody>
          <a:bodyPr wrap="square" lIns="91428" tIns="45713" rIns="91428" bIns="45713" rtlCol="0">
            <a:spAutoFit/>
          </a:bodyPr>
          <a:lstStyle/>
          <a:p>
            <a:pPr algn="ctr"/>
            <a:r>
              <a:rPr lang="es-MX" sz="900" b="1" dirty="0"/>
              <a:t>DIRECCION DE GOBIERNO</a:t>
            </a:r>
          </a:p>
        </p:txBody>
      </p:sp>
      <p:sp>
        <p:nvSpPr>
          <p:cNvPr id="312" name="Rectangle 2"/>
          <p:cNvSpPr>
            <a:spLocks noChangeArrowheads="1"/>
          </p:cNvSpPr>
          <p:nvPr/>
        </p:nvSpPr>
        <p:spPr bwMode="auto">
          <a:xfrm>
            <a:off x="9872811" y="10565392"/>
            <a:ext cx="1511150" cy="604433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5997" tIns="45713" rIns="35997" bIns="45713" rtlCol="0" anchor="ctr" anchorCtr="1">
            <a:noAutofit/>
          </a:bodyPr>
          <a:lstStyle/>
          <a:p>
            <a:pPr algn="ctr"/>
            <a:r>
              <a:rPr lang="es-MX" sz="900" b="1" dirty="0"/>
              <a:t>DIRECCIÓN DE COMERCIO</a:t>
            </a:r>
          </a:p>
          <a:p>
            <a:pPr algn="ctr"/>
            <a:r>
              <a:rPr lang="es-MX" sz="900" b="1" dirty="0"/>
              <a:t>MARGARITO VILLEGAS MONCADA</a:t>
            </a:r>
          </a:p>
        </p:txBody>
      </p:sp>
      <p:cxnSp>
        <p:nvCxnSpPr>
          <p:cNvPr id="313" name="188 Conector recto"/>
          <p:cNvCxnSpPr/>
          <p:nvPr/>
        </p:nvCxnSpPr>
        <p:spPr>
          <a:xfrm>
            <a:off x="10654410" y="10428915"/>
            <a:ext cx="2" cy="1288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4" name="248 CuadroTexto"/>
          <p:cNvSpPr txBox="1"/>
          <p:nvPr/>
        </p:nvSpPr>
        <p:spPr>
          <a:xfrm>
            <a:off x="8531312" y="2641526"/>
            <a:ext cx="2591612" cy="446173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91428" tIns="45713" rIns="91428" bIns="45713" rtlCol="0">
            <a:spAutoFit/>
          </a:bodyPr>
          <a:lstStyle>
            <a:defPPr>
              <a:defRPr lang="es-MX"/>
            </a:defPPr>
            <a:lvl1pPr algn="ctr">
              <a:defRPr sz="1200" b="1"/>
            </a:lvl1pPr>
          </a:lstStyle>
          <a:p>
            <a:r>
              <a:rPr lang="es-MX" sz="1100" dirty="0"/>
              <a:t>SRÍA. TÉCNICA DEL GABINETE</a:t>
            </a:r>
          </a:p>
          <a:p>
            <a:r>
              <a:rPr lang="es-MX" sz="1100" dirty="0"/>
              <a:t>JOSE ANTONIO QUIROGA CHAPA</a:t>
            </a:r>
          </a:p>
        </p:txBody>
      </p:sp>
      <p:sp>
        <p:nvSpPr>
          <p:cNvPr id="315" name="314 Rectángulo"/>
          <p:cNvSpPr>
            <a:spLocks/>
          </p:cNvSpPr>
          <p:nvPr/>
        </p:nvSpPr>
        <p:spPr>
          <a:xfrm>
            <a:off x="6227769" y="8663169"/>
            <a:ext cx="1728067" cy="583005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5997" tIns="45713" rIns="35997" bIns="45713" rtlCol="0" anchor="ctr" anchorCtr="1">
            <a:noAutofit/>
          </a:bodyPr>
          <a:lstStyle/>
          <a:p>
            <a:pPr algn="ctr"/>
            <a:r>
              <a:rPr lang="es-ES" sz="900" b="1" dirty="0"/>
              <a:t>DIRECCIÓN DE ADQUISICIONES</a:t>
            </a:r>
          </a:p>
          <a:p>
            <a:pPr algn="ctr"/>
            <a:r>
              <a:rPr lang="es-ES" sz="900" b="1" dirty="0"/>
              <a:t>JESUS EMMANUEL MONSIVAIS VZZ.</a:t>
            </a:r>
          </a:p>
        </p:txBody>
      </p:sp>
      <p:sp>
        <p:nvSpPr>
          <p:cNvPr id="316" name="315 CuadroTexto"/>
          <p:cNvSpPr txBox="1">
            <a:spLocks/>
          </p:cNvSpPr>
          <p:nvPr/>
        </p:nvSpPr>
        <p:spPr>
          <a:xfrm>
            <a:off x="6226637" y="9402919"/>
            <a:ext cx="1732103" cy="539999"/>
          </a:xfrm>
          <a:prstGeom prst="rect">
            <a:avLst/>
          </a:prstGeom>
          <a:solidFill>
            <a:schemeClr val="bg1"/>
          </a:solidFill>
          <a:ln w="31750" cmpd="dbl">
            <a:solidFill>
              <a:schemeClr val="tx1"/>
            </a:solidFill>
          </a:ln>
        </p:spPr>
        <p:txBody>
          <a:bodyPr wrap="square" lIns="35997" tIns="45713" rIns="35997" bIns="45713" rtlCol="0" anchor="ctr" anchorCtr="1">
            <a:noAutofit/>
          </a:bodyPr>
          <a:lstStyle>
            <a:defPPr>
              <a:defRPr lang="es-MX"/>
            </a:defPPr>
            <a:lvl1pPr algn="ctr">
              <a:defRPr sz="900">
                <a:solidFill>
                  <a:schemeClr val="tx1"/>
                </a:solidFill>
                <a:latin typeface="Arial Narrow" pitchFamily="34" charset="0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s-ES" b="1" dirty="0">
                <a:latin typeface="+mn-lt"/>
              </a:rPr>
              <a:t>DIRECCIÓN </a:t>
            </a:r>
            <a:r>
              <a:rPr lang="es-ES" b="1" dirty="0" smtClean="0">
                <a:latin typeface="+mn-lt"/>
              </a:rPr>
              <a:t>DE SERVICIOS MEDICOS</a:t>
            </a:r>
          </a:p>
          <a:p>
            <a:r>
              <a:rPr lang="es-ES" b="1" dirty="0" smtClean="0">
                <a:latin typeface="+mn-lt"/>
              </a:rPr>
              <a:t>ISAAC RAFAEL ESQUIVEL GALAN</a:t>
            </a:r>
            <a:endParaRPr lang="es-ES" b="1" dirty="0">
              <a:latin typeface="+mn-lt"/>
            </a:endParaRPr>
          </a:p>
        </p:txBody>
      </p:sp>
      <p:sp>
        <p:nvSpPr>
          <p:cNvPr id="317" name="316 Forma libre"/>
          <p:cNvSpPr>
            <a:spLocks/>
          </p:cNvSpPr>
          <p:nvPr/>
        </p:nvSpPr>
        <p:spPr>
          <a:xfrm>
            <a:off x="6220661" y="10841203"/>
            <a:ext cx="1727174" cy="784816"/>
          </a:xfrm>
          <a:custGeom>
            <a:avLst/>
            <a:gdLst>
              <a:gd name="connsiteX0" fmla="*/ 0 w 1387348"/>
              <a:gd name="connsiteY0" fmla="*/ 0 h 645276"/>
              <a:gd name="connsiteX1" fmla="*/ 1387348 w 1387348"/>
              <a:gd name="connsiteY1" fmla="*/ 0 h 645276"/>
              <a:gd name="connsiteX2" fmla="*/ 1387348 w 1387348"/>
              <a:gd name="connsiteY2" fmla="*/ 645276 h 645276"/>
              <a:gd name="connsiteX3" fmla="*/ 0 w 1387348"/>
              <a:gd name="connsiteY3" fmla="*/ 645276 h 645276"/>
              <a:gd name="connsiteX4" fmla="*/ 0 w 1387348"/>
              <a:gd name="connsiteY4" fmla="*/ 0 h 645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7348" h="645276">
                <a:moveTo>
                  <a:pt x="0" y="0"/>
                </a:moveTo>
                <a:lnTo>
                  <a:pt x="1387348" y="0"/>
                </a:lnTo>
                <a:lnTo>
                  <a:pt x="1387348" y="645276"/>
                </a:lnTo>
                <a:lnTo>
                  <a:pt x="0" y="645276"/>
                </a:lnTo>
                <a:lnTo>
                  <a:pt x="0" y="0"/>
                </a:lnTo>
                <a:close/>
              </a:path>
            </a:pathLst>
          </a:custGeom>
          <a:noFill/>
          <a:ln w="31750" cmpd="dbl">
            <a:solidFill>
              <a:schemeClr val="tx1"/>
            </a:solidFill>
          </a:ln>
        </p:spPr>
        <p:txBody>
          <a:bodyPr wrap="square" lIns="91428" tIns="45713" rIns="91428" bIns="45713" rtlCol="0">
            <a:spAutoFit/>
          </a:bodyPr>
          <a:lstStyle/>
          <a:p>
            <a:pPr algn="ctr"/>
            <a:r>
              <a:rPr lang="es-ES_tradnl" sz="900" b="1" dirty="0"/>
              <a:t>DIRECCIÓN DE SERVICIOS GENERALES Y MTTO DE INMUEBLES</a:t>
            </a:r>
          </a:p>
          <a:p>
            <a:pPr algn="ctr"/>
            <a:r>
              <a:rPr lang="es-ES_tradnl" sz="900" b="1" dirty="0"/>
              <a:t>VICTOR HUGO LUNA DE LA CRUZ</a:t>
            </a:r>
          </a:p>
        </p:txBody>
      </p:sp>
      <p:sp>
        <p:nvSpPr>
          <p:cNvPr id="318" name="317 Forma libre"/>
          <p:cNvSpPr>
            <a:spLocks/>
          </p:cNvSpPr>
          <p:nvPr/>
        </p:nvSpPr>
        <p:spPr>
          <a:xfrm>
            <a:off x="6228654" y="7900951"/>
            <a:ext cx="1727174" cy="592167"/>
          </a:xfrm>
          <a:custGeom>
            <a:avLst/>
            <a:gdLst>
              <a:gd name="connsiteX0" fmla="*/ 0 w 1387348"/>
              <a:gd name="connsiteY0" fmla="*/ 0 h 645276"/>
              <a:gd name="connsiteX1" fmla="*/ 1387348 w 1387348"/>
              <a:gd name="connsiteY1" fmla="*/ 0 h 645276"/>
              <a:gd name="connsiteX2" fmla="*/ 1387348 w 1387348"/>
              <a:gd name="connsiteY2" fmla="*/ 645276 h 645276"/>
              <a:gd name="connsiteX3" fmla="*/ 0 w 1387348"/>
              <a:gd name="connsiteY3" fmla="*/ 645276 h 645276"/>
              <a:gd name="connsiteX4" fmla="*/ 0 w 1387348"/>
              <a:gd name="connsiteY4" fmla="*/ 0 h 645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7348" h="645276">
                <a:moveTo>
                  <a:pt x="0" y="0"/>
                </a:moveTo>
                <a:lnTo>
                  <a:pt x="1387348" y="0"/>
                </a:lnTo>
                <a:lnTo>
                  <a:pt x="1387348" y="645276"/>
                </a:lnTo>
                <a:lnTo>
                  <a:pt x="0" y="645276"/>
                </a:lnTo>
                <a:lnTo>
                  <a:pt x="0" y="0"/>
                </a:lnTo>
                <a:close/>
              </a:path>
            </a:pathLst>
          </a:custGeom>
          <a:noFill/>
          <a:ln w="31750" cmpd="dbl">
            <a:solidFill>
              <a:schemeClr val="tx1"/>
            </a:solidFill>
          </a:ln>
        </p:spPr>
        <p:txBody>
          <a:bodyPr wrap="square" lIns="35997" tIns="45713" rIns="35997" bIns="45713" rtlCol="0" anchor="ctr" anchorCtr="1">
            <a:noAutofit/>
          </a:bodyPr>
          <a:lstStyle/>
          <a:p>
            <a:pPr algn="ctr"/>
            <a:r>
              <a:rPr lang="es-ES_tradnl" sz="900" b="1" dirty="0"/>
              <a:t>DIRECCIÓN DE</a:t>
            </a:r>
          </a:p>
          <a:p>
            <a:pPr algn="ctr"/>
            <a:r>
              <a:rPr lang="es-ES_tradnl" sz="900" b="1" dirty="0"/>
              <a:t> RECURSOS HUMANOS</a:t>
            </a:r>
          </a:p>
          <a:p>
            <a:pPr algn="ctr"/>
            <a:r>
              <a:rPr lang="es-ES_tradnl" sz="900" b="1" dirty="0"/>
              <a:t>MARTHA CELIA AMEZQUITA PUENTES</a:t>
            </a:r>
          </a:p>
        </p:txBody>
      </p:sp>
      <p:sp>
        <p:nvSpPr>
          <p:cNvPr id="319" name="318 Rectángulo redondeado"/>
          <p:cNvSpPr>
            <a:spLocks/>
          </p:cNvSpPr>
          <p:nvPr/>
        </p:nvSpPr>
        <p:spPr>
          <a:xfrm rot="10800000" flipV="1">
            <a:off x="6207437" y="7096820"/>
            <a:ext cx="1727172" cy="646317"/>
          </a:xfrm>
          <a:prstGeom prst="roundRect">
            <a:avLst>
              <a:gd name="adj" fmla="val 1314"/>
            </a:avLst>
          </a:prstGeom>
          <a:noFill/>
          <a:ln w="31750" cmpd="dbl">
            <a:solidFill>
              <a:schemeClr val="tx1"/>
            </a:solidFill>
          </a:ln>
        </p:spPr>
        <p:txBody>
          <a:bodyPr wrap="square" lIns="91428" tIns="45713" rIns="91428" bIns="45713" rtlCol="0">
            <a:spAutoFit/>
          </a:bodyPr>
          <a:lstStyle/>
          <a:p>
            <a:pPr algn="ctr"/>
            <a:r>
              <a:rPr lang="es-MX" sz="900" b="1" dirty="0"/>
              <a:t>SRÍA. ADMINISTRACION E INNOVACION GUBERNAMENTAL</a:t>
            </a:r>
          </a:p>
          <a:p>
            <a:pPr algn="ctr"/>
            <a:r>
              <a:rPr lang="es-MX" sz="900" b="1" dirty="0" smtClean="0"/>
              <a:t>NEMO MIGUEL GUADIANA</a:t>
            </a:r>
            <a:endParaRPr lang="es-MX" sz="900" b="1" dirty="0"/>
          </a:p>
        </p:txBody>
      </p:sp>
      <p:sp>
        <p:nvSpPr>
          <p:cNvPr id="320" name="319 Rectángulo"/>
          <p:cNvSpPr>
            <a:spLocks/>
          </p:cNvSpPr>
          <p:nvPr/>
        </p:nvSpPr>
        <p:spPr>
          <a:xfrm>
            <a:off x="3572" y="8739539"/>
            <a:ext cx="1575158" cy="539999"/>
          </a:xfrm>
          <a:prstGeom prst="rect">
            <a:avLst/>
          </a:prstGeom>
          <a:solidFill>
            <a:schemeClr val="bg1"/>
          </a:solidFill>
          <a:ln w="31750" cmpd="dbl">
            <a:solidFill>
              <a:schemeClr val="tx1"/>
            </a:solidFill>
          </a:ln>
        </p:spPr>
        <p:txBody>
          <a:bodyPr wrap="square" lIns="35997" tIns="45713" rIns="35997" bIns="45713" rtlCol="0" anchor="ctr" anchorCtr="1">
            <a:noAutofit/>
          </a:bodyPr>
          <a:lstStyle/>
          <a:p>
            <a:pPr algn="ctr"/>
            <a:r>
              <a:rPr lang="es-MX" sz="900" b="1" dirty="0"/>
              <a:t>DIRECCIÓN DE EMPLEO Y PRODUCTIVIDAD</a:t>
            </a:r>
          </a:p>
        </p:txBody>
      </p:sp>
      <p:sp>
        <p:nvSpPr>
          <p:cNvPr id="321" name="Rectángulo redondeado 3"/>
          <p:cNvSpPr/>
          <p:nvPr/>
        </p:nvSpPr>
        <p:spPr>
          <a:xfrm>
            <a:off x="11438453" y="4589430"/>
            <a:ext cx="2407978" cy="507817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1750" cmpd="dbl">
            <a:solidFill>
              <a:schemeClr val="tx1"/>
            </a:solidFill>
          </a:ln>
        </p:spPr>
        <p:txBody>
          <a:bodyPr wrap="square" lIns="91428" tIns="45713" rIns="91428" bIns="45713" rtlCol="0">
            <a:spAutoFit/>
          </a:bodyPr>
          <a:lstStyle/>
          <a:p>
            <a:pPr algn="ctr"/>
            <a:r>
              <a:rPr lang="es-ES_tradnl" sz="900" b="1" dirty="0"/>
              <a:t>DIRECCIÓN DE TRANSPARENCIA Y PLANEACION</a:t>
            </a:r>
          </a:p>
          <a:p>
            <a:pPr algn="ctr"/>
            <a:r>
              <a:rPr lang="es-ES_tradnl" sz="900" b="1" dirty="0"/>
              <a:t>HELADIO CRESPO AVALOS</a:t>
            </a:r>
          </a:p>
        </p:txBody>
      </p:sp>
      <p:sp>
        <p:nvSpPr>
          <p:cNvPr id="322" name="Rectángulo redondeado 3"/>
          <p:cNvSpPr/>
          <p:nvPr/>
        </p:nvSpPr>
        <p:spPr>
          <a:xfrm>
            <a:off x="11444312" y="5216590"/>
            <a:ext cx="2389296" cy="369318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1750" cmpd="dbl">
            <a:solidFill>
              <a:schemeClr val="tx1"/>
            </a:solidFill>
          </a:ln>
        </p:spPr>
        <p:txBody>
          <a:bodyPr wrap="square" lIns="91428" tIns="45713" rIns="91428" bIns="45713" rtlCol="0">
            <a:spAutoFit/>
          </a:bodyPr>
          <a:lstStyle/>
          <a:p>
            <a:pPr algn="ctr"/>
            <a:r>
              <a:rPr lang="es-ES_tradnl" sz="900" b="1" dirty="0"/>
              <a:t>DIRECCIÓN DE NORMATIVIDAD Y ANTICORRUPCION</a:t>
            </a:r>
          </a:p>
        </p:txBody>
      </p:sp>
      <p:sp>
        <p:nvSpPr>
          <p:cNvPr id="323" name="Rectángulo redondeado 3"/>
          <p:cNvSpPr/>
          <p:nvPr/>
        </p:nvSpPr>
        <p:spPr>
          <a:xfrm>
            <a:off x="11516586" y="6283215"/>
            <a:ext cx="2387482" cy="507817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1750" cmpd="dbl">
            <a:solidFill>
              <a:schemeClr val="tx1"/>
            </a:solidFill>
          </a:ln>
        </p:spPr>
        <p:txBody>
          <a:bodyPr wrap="square" lIns="91428" tIns="45713" rIns="91428" bIns="45713" rtlCol="0">
            <a:spAutoFit/>
          </a:bodyPr>
          <a:lstStyle/>
          <a:p>
            <a:pPr algn="ctr"/>
            <a:r>
              <a:rPr lang="es-ES_tradnl" sz="900" b="1" dirty="0"/>
              <a:t>DIRECCIÓN DE PROCEDIMIENTOS Y RESPONSABILIDADES ADMINISTRATIVOS</a:t>
            </a:r>
          </a:p>
        </p:txBody>
      </p:sp>
      <p:cxnSp>
        <p:nvCxnSpPr>
          <p:cNvPr id="324" name="323 Conector recto"/>
          <p:cNvCxnSpPr>
            <a:stCxn id="255" idx="3"/>
            <a:endCxn id="323" idx="1"/>
          </p:cNvCxnSpPr>
          <p:nvPr/>
        </p:nvCxnSpPr>
        <p:spPr>
          <a:xfrm>
            <a:off x="10849550" y="5859416"/>
            <a:ext cx="667036" cy="67770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5" name="324 Conector recto"/>
          <p:cNvCxnSpPr>
            <a:stCxn id="255" idx="3"/>
            <a:endCxn id="322" idx="1"/>
          </p:cNvCxnSpPr>
          <p:nvPr/>
        </p:nvCxnSpPr>
        <p:spPr>
          <a:xfrm flipV="1">
            <a:off x="10849550" y="5401249"/>
            <a:ext cx="594762" cy="4581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" name="325 Conector recto"/>
          <p:cNvCxnSpPr>
            <a:stCxn id="255" idx="3"/>
            <a:endCxn id="321" idx="1"/>
          </p:cNvCxnSpPr>
          <p:nvPr/>
        </p:nvCxnSpPr>
        <p:spPr>
          <a:xfrm flipV="1">
            <a:off x="10849550" y="4843339"/>
            <a:ext cx="588903" cy="101607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" name="273 Rectángulo"/>
          <p:cNvSpPr>
            <a:spLocks/>
          </p:cNvSpPr>
          <p:nvPr/>
        </p:nvSpPr>
        <p:spPr>
          <a:xfrm>
            <a:off x="4678994" y="8715420"/>
            <a:ext cx="1394183" cy="539999"/>
          </a:xfrm>
          <a:prstGeom prst="rect">
            <a:avLst/>
          </a:prstGeom>
          <a:solidFill>
            <a:schemeClr val="bg1"/>
          </a:solidFill>
          <a:ln w="31750" cmpd="dbl">
            <a:solidFill>
              <a:schemeClr val="tx1"/>
            </a:solidFill>
          </a:ln>
        </p:spPr>
        <p:txBody>
          <a:bodyPr wrap="square" lIns="35997" tIns="45713" rIns="35997" bIns="45713" rtlCol="0" anchor="ctr" anchorCtr="1">
            <a:noAutofit/>
          </a:bodyPr>
          <a:lstStyle/>
          <a:p>
            <a:pPr algn="ctr"/>
            <a:r>
              <a:rPr lang="es-ES" sz="900" b="1" dirty="0"/>
              <a:t>DIRECCIÓN JURIDICA</a:t>
            </a:r>
          </a:p>
          <a:p>
            <a:pPr algn="ctr"/>
            <a:r>
              <a:rPr lang="es-ES" sz="900" b="1" dirty="0"/>
              <a:t>ALBERTO ALEJANDRO ALVARADO FONSECA</a:t>
            </a:r>
          </a:p>
        </p:txBody>
      </p:sp>
      <p:sp>
        <p:nvSpPr>
          <p:cNvPr id="328" name="327 Rectángulo"/>
          <p:cNvSpPr>
            <a:spLocks/>
          </p:cNvSpPr>
          <p:nvPr/>
        </p:nvSpPr>
        <p:spPr>
          <a:xfrm>
            <a:off x="3097714" y="8711148"/>
            <a:ext cx="1415848" cy="685816"/>
          </a:xfrm>
          <a:prstGeom prst="rect">
            <a:avLst/>
          </a:prstGeom>
          <a:solidFill>
            <a:schemeClr val="bg1"/>
          </a:solidFill>
          <a:ln w="31750" cmpd="dbl">
            <a:solidFill>
              <a:schemeClr val="tx1"/>
            </a:solidFill>
          </a:ln>
        </p:spPr>
        <p:txBody>
          <a:bodyPr wrap="square" lIns="35997" tIns="45713" rIns="35997" bIns="45713" rtlCol="0" anchor="ctr" anchorCtr="1">
            <a:noAutofit/>
          </a:bodyPr>
          <a:lstStyle/>
          <a:p>
            <a:pPr algn="ctr"/>
            <a:r>
              <a:rPr lang="es-ES" sz="900" b="1" dirty="0"/>
              <a:t>DIRECCION DE CONCERTACION Y PROMOCON DE OBRAS</a:t>
            </a:r>
          </a:p>
          <a:p>
            <a:pPr algn="ctr"/>
            <a:r>
              <a:rPr lang="es-ES" sz="900" b="1" dirty="0"/>
              <a:t>ADRIAN GUERRA MORALES</a:t>
            </a:r>
          </a:p>
        </p:txBody>
      </p:sp>
      <p:sp>
        <p:nvSpPr>
          <p:cNvPr id="329" name="328 Rectángulo"/>
          <p:cNvSpPr>
            <a:spLocks/>
          </p:cNvSpPr>
          <p:nvPr/>
        </p:nvSpPr>
        <p:spPr>
          <a:xfrm>
            <a:off x="3105344" y="9569445"/>
            <a:ext cx="1415848" cy="507817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91428" tIns="45713" rIns="91428" bIns="45713" rtlCol="0">
            <a:spAutoFit/>
          </a:bodyPr>
          <a:lstStyle/>
          <a:p>
            <a:pPr algn="ctr"/>
            <a:r>
              <a:rPr lang="es-ES" sz="900" b="1" dirty="0"/>
              <a:t>DIRECCION DE CONTRATOS Y LICITACIONES</a:t>
            </a:r>
          </a:p>
        </p:txBody>
      </p:sp>
      <p:sp>
        <p:nvSpPr>
          <p:cNvPr id="330" name="329 Rectángulo"/>
          <p:cNvSpPr>
            <a:spLocks/>
          </p:cNvSpPr>
          <p:nvPr/>
        </p:nvSpPr>
        <p:spPr>
          <a:xfrm>
            <a:off x="3105342" y="10217963"/>
            <a:ext cx="1433832" cy="923316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91428" tIns="45713" rIns="91428" bIns="45713" rtlCol="0">
            <a:spAutoFit/>
          </a:bodyPr>
          <a:lstStyle/>
          <a:p>
            <a:pPr algn="ctr"/>
            <a:r>
              <a:rPr lang="es-ES" sz="900" b="1" dirty="0"/>
              <a:t>DIRECCION DE GESTION ESTRATEGICA Y NORMATIVIDAD</a:t>
            </a:r>
          </a:p>
          <a:p>
            <a:pPr algn="ctr"/>
            <a:r>
              <a:rPr lang="es-ES" sz="900" b="1" dirty="0"/>
              <a:t>AMADOR MONTIEL BONILLA</a:t>
            </a:r>
          </a:p>
        </p:txBody>
      </p:sp>
      <p:cxnSp>
        <p:nvCxnSpPr>
          <p:cNvPr id="331" name="330 Conector recto"/>
          <p:cNvCxnSpPr/>
          <p:nvPr/>
        </p:nvCxnSpPr>
        <p:spPr>
          <a:xfrm>
            <a:off x="15324943" y="6935505"/>
            <a:ext cx="0" cy="216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2" name="331 Rectángulo redondeado"/>
          <p:cNvSpPr>
            <a:spLocks/>
          </p:cNvSpPr>
          <p:nvPr/>
        </p:nvSpPr>
        <p:spPr>
          <a:xfrm>
            <a:off x="14655367" y="7137968"/>
            <a:ext cx="1368000" cy="623508"/>
          </a:xfrm>
          <a:prstGeom prst="roundRect">
            <a:avLst>
              <a:gd name="adj" fmla="val 0"/>
            </a:avLst>
          </a:prstGeom>
          <a:noFill/>
          <a:ln w="31750" cmpd="dbl">
            <a:solidFill>
              <a:schemeClr val="tx1"/>
            </a:solidFill>
          </a:ln>
        </p:spPr>
        <p:txBody>
          <a:bodyPr wrap="square" lIns="35997" tIns="45713" rIns="35997" bIns="45713" rtlCol="0" anchor="ctr" anchorCtr="1">
            <a:noAutofit/>
          </a:bodyPr>
          <a:lstStyle/>
          <a:p>
            <a:pPr algn="ctr"/>
            <a:r>
              <a:rPr lang="es-MX" sz="900" b="1" dirty="0"/>
              <a:t>SECRETARÍA DEL MEDIO AMBIENTE</a:t>
            </a:r>
          </a:p>
          <a:p>
            <a:pPr algn="ctr"/>
            <a:r>
              <a:rPr lang="es-MX" sz="900" b="1" dirty="0"/>
              <a:t>ROLANDO RIOS MALDONADO</a:t>
            </a:r>
          </a:p>
        </p:txBody>
      </p:sp>
      <p:sp>
        <p:nvSpPr>
          <p:cNvPr id="333" name="332 CuadroTexto"/>
          <p:cNvSpPr txBox="1">
            <a:spLocks/>
          </p:cNvSpPr>
          <p:nvPr/>
        </p:nvSpPr>
        <p:spPr>
          <a:xfrm>
            <a:off x="14678927" y="7937884"/>
            <a:ext cx="1344440" cy="738135"/>
          </a:xfrm>
          <a:prstGeom prst="rect">
            <a:avLst/>
          </a:prstGeom>
          <a:solidFill>
            <a:schemeClr val="bg1"/>
          </a:solidFill>
          <a:ln w="31750" cmpd="dbl">
            <a:solidFill>
              <a:schemeClr val="tx1"/>
            </a:solidFill>
          </a:ln>
        </p:spPr>
        <p:txBody>
          <a:bodyPr wrap="square" lIns="35997" tIns="45713" rIns="35997" bIns="45713" rtlCol="0" anchor="ctr" anchorCtr="1">
            <a:noAutofit/>
          </a:bodyPr>
          <a:lstStyle>
            <a:defPPr>
              <a:defRPr lang="es-MX"/>
            </a:defPPr>
            <a:lvl1pPr algn="ctr">
              <a:defRPr sz="900">
                <a:solidFill>
                  <a:schemeClr val="tx1"/>
                </a:solidFill>
                <a:latin typeface="Arial Narrow" pitchFamily="34" charset="0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s-MX" b="1" dirty="0" smtClean="0">
                <a:latin typeface="+mn-lt"/>
              </a:rPr>
              <a:t>DIRECCIÓN </a:t>
            </a:r>
            <a:r>
              <a:rPr lang="es-MX" b="1" dirty="0">
                <a:latin typeface="+mn-lt"/>
              </a:rPr>
              <a:t>DE </a:t>
            </a:r>
            <a:r>
              <a:rPr lang="es-MX" b="1" dirty="0" smtClean="0">
                <a:latin typeface="+mn-lt"/>
              </a:rPr>
              <a:t>ECOLOGIA Y AREAS NATURALES</a:t>
            </a:r>
          </a:p>
          <a:p>
            <a:r>
              <a:rPr lang="es-MX" b="1" dirty="0" smtClean="0">
                <a:latin typeface="+mn-lt"/>
              </a:rPr>
              <a:t>MIGUEL ALEJANDRO VARELA FLORES</a:t>
            </a:r>
            <a:endParaRPr lang="es-MX" b="1" dirty="0">
              <a:latin typeface="+mn-lt"/>
            </a:endParaRPr>
          </a:p>
        </p:txBody>
      </p:sp>
      <p:sp>
        <p:nvSpPr>
          <p:cNvPr id="334" name="141 CuadroTexto"/>
          <p:cNvSpPr txBox="1">
            <a:spLocks/>
          </p:cNvSpPr>
          <p:nvPr/>
        </p:nvSpPr>
        <p:spPr>
          <a:xfrm>
            <a:off x="14738861" y="8916210"/>
            <a:ext cx="1295999" cy="653241"/>
          </a:xfrm>
          <a:prstGeom prst="rect">
            <a:avLst/>
          </a:prstGeom>
          <a:solidFill>
            <a:schemeClr val="bg1"/>
          </a:solidFill>
          <a:ln w="31750" cmpd="dbl">
            <a:solidFill>
              <a:schemeClr val="tx1"/>
            </a:solidFill>
          </a:ln>
        </p:spPr>
        <p:txBody>
          <a:bodyPr wrap="square" lIns="35997" tIns="45713" rIns="35997" bIns="45713" rtlCol="0" anchor="ctr" anchorCtr="1">
            <a:noAutofit/>
          </a:bodyPr>
          <a:lstStyle>
            <a:defPPr>
              <a:defRPr lang="es-MX"/>
            </a:defPPr>
            <a:lvl1pPr algn="ctr">
              <a:defRPr sz="900">
                <a:solidFill>
                  <a:schemeClr val="tx1"/>
                </a:solidFill>
                <a:latin typeface="Arial Narrow" pitchFamily="34" charset="0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s-MX" b="1" dirty="0" smtClean="0">
                <a:latin typeface="+mn-lt"/>
              </a:rPr>
              <a:t>DIRECCION DE SUPERVICION, CTRL. Y  PROTECCION AMBIENTAL</a:t>
            </a:r>
            <a:endParaRPr lang="es-MX" b="1" dirty="0">
              <a:latin typeface="+mn-lt"/>
            </a:endParaRPr>
          </a:p>
        </p:txBody>
      </p:sp>
      <p:cxnSp>
        <p:nvCxnSpPr>
          <p:cNvPr id="335" name="188 Conector recto"/>
          <p:cNvCxnSpPr/>
          <p:nvPr/>
        </p:nvCxnSpPr>
        <p:spPr>
          <a:xfrm>
            <a:off x="15336953" y="7771189"/>
            <a:ext cx="2" cy="14055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188 Conector recto"/>
          <p:cNvCxnSpPr/>
          <p:nvPr/>
        </p:nvCxnSpPr>
        <p:spPr>
          <a:xfrm>
            <a:off x="15351146" y="8693417"/>
            <a:ext cx="2" cy="17999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7" name="336 Rectángulo"/>
          <p:cNvSpPr>
            <a:spLocks/>
          </p:cNvSpPr>
          <p:nvPr/>
        </p:nvSpPr>
        <p:spPr>
          <a:xfrm>
            <a:off x="1677467" y="8715420"/>
            <a:ext cx="1318699" cy="817803"/>
          </a:xfrm>
          <a:prstGeom prst="rect">
            <a:avLst/>
          </a:prstGeom>
          <a:solidFill>
            <a:schemeClr val="bg1"/>
          </a:solidFill>
          <a:ln w="31750" cmpd="dbl">
            <a:solidFill>
              <a:schemeClr val="tx1"/>
            </a:solidFill>
          </a:ln>
        </p:spPr>
        <p:txBody>
          <a:bodyPr wrap="square" lIns="35997" tIns="45713" rIns="35997" bIns="45713" rtlCol="0" anchor="ctr" anchorCtr="1">
            <a:noAutofit/>
          </a:bodyPr>
          <a:lstStyle/>
          <a:p>
            <a:pPr algn="ctr"/>
            <a:r>
              <a:rPr lang="es-ES" sz="900" b="1" dirty="0"/>
              <a:t>DIRECCIÓN DE SERVICIOS PUBLICOS ORIENTE</a:t>
            </a:r>
          </a:p>
          <a:p>
            <a:pPr algn="ctr"/>
            <a:r>
              <a:rPr lang="es-ES" sz="900" b="1" dirty="0"/>
              <a:t>ESTEBAN VELEZ BERLANGA</a:t>
            </a:r>
          </a:p>
        </p:txBody>
      </p:sp>
      <p:sp>
        <p:nvSpPr>
          <p:cNvPr id="338" name="337 Rectángulo"/>
          <p:cNvSpPr>
            <a:spLocks/>
          </p:cNvSpPr>
          <p:nvPr/>
        </p:nvSpPr>
        <p:spPr>
          <a:xfrm>
            <a:off x="1677467" y="9672920"/>
            <a:ext cx="1318699" cy="817803"/>
          </a:xfrm>
          <a:prstGeom prst="rect">
            <a:avLst/>
          </a:prstGeom>
          <a:solidFill>
            <a:schemeClr val="bg1"/>
          </a:solidFill>
          <a:ln w="31750" cmpd="dbl">
            <a:solidFill>
              <a:schemeClr val="tx1"/>
            </a:solidFill>
          </a:ln>
        </p:spPr>
        <p:txBody>
          <a:bodyPr wrap="square" lIns="35997" tIns="45713" rIns="35997" bIns="45713" rtlCol="0" anchor="ctr" anchorCtr="1">
            <a:noAutofit/>
          </a:bodyPr>
          <a:lstStyle/>
          <a:p>
            <a:pPr algn="ctr"/>
            <a:r>
              <a:rPr lang="es-ES" sz="900" b="1" dirty="0"/>
              <a:t>DIRECCIÓN DE SERVICIOS PUBLICOS PONIENTE</a:t>
            </a:r>
          </a:p>
          <a:p>
            <a:pPr algn="ctr"/>
            <a:r>
              <a:rPr lang="es-ES" sz="900" b="1" dirty="0"/>
              <a:t>ALFREDO CARDENAS CHAVEZ</a:t>
            </a:r>
          </a:p>
        </p:txBody>
      </p:sp>
      <p:sp>
        <p:nvSpPr>
          <p:cNvPr id="339" name="141 CuadroTexto"/>
          <p:cNvSpPr txBox="1">
            <a:spLocks/>
          </p:cNvSpPr>
          <p:nvPr/>
        </p:nvSpPr>
        <p:spPr>
          <a:xfrm>
            <a:off x="13149107" y="11796563"/>
            <a:ext cx="1424571" cy="875882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5997" tIns="45713" rIns="35997" bIns="45713" rtlCol="0" anchor="ctr" anchorCtr="1">
            <a:noAutofit/>
          </a:bodyPr>
          <a:lstStyle>
            <a:defPPr>
              <a:defRPr lang="es-MX"/>
            </a:defPPr>
            <a:lvl1pPr algn="ctr">
              <a:defRPr sz="900">
                <a:solidFill>
                  <a:schemeClr val="tx1"/>
                </a:solidFill>
                <a:latin typeface="Arial Narrow" pitchFamily="34" charset="0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s-MX" b="1" dirty="0" smtClean="0">
                <a:latin typeface="+mn-lt"/>
              </a:rPr>
              <a:t>DIRECCIÓN </a:t>
            </a:r>
            <a:r>
              <a:rPr lang="es-MX" b="1" dirty="0">
                <a:latin typeface="+mn-lt"/>
              </a:rPr>
              <a:t>DE </a:t>
            </a:r>
            <a:r>
              <a:rPr lang="es-MX" b="1" dirty="0" smtClean="0">
                <a:latin typeface="+mn-lt"/>
              </a:rPr>
              <a:t>ACADEMIA Y FORMACION POLICIAL  Y CAPACITACION CONTINUA</a:t>
            </a:r>
          </a:p>
          <a:p>
            <a:r>
              <a:rPr lang="es-MX" b="1" dirty="0" smtClean="0">
                <a:latin typeface="+mn-lt"/>
              </a:rPr>
              <a:t>LUZ MARIA GASPAR B.</a:t>
            </a:r>
            <a:endParaRPr lang="es-MX" b="1" dirty="0">
              <a:latin typeface="+mn-lt"/>
            </a:endParaRPr>
          </a:p>
        </p:txBody>
      </p:sp>
      <p:sp>
        <p:nvSpPr>
          <p:cNvPr id="340" name="141 CuadroTexto"/>
          <p:cNvSpPr txBox="1">
            <a:spLocks/>
          </p:cNvSpPr>
          <p:nvPr/>
        </p:nvSpPr>
        <p:spPr>
          <a:xfrm>
            <a:off x="13170562" y="12824431"/>
            <a:ext cx="1432248" cy="407802"/>
          </a:xfrm>
          <a:prstGeom prst="rect">
            <a:avLst/>
          </a:prstGeom>
          <a:solidFill>
            <a:schemeClr val="bg1"/>
          </a:solidFill>
          <a:ln w="31750" cmpd="dbl">
            <a:solidFill>
              <a:schemeClr val="tx1"/>
            </a:solidFill>
          </a:ln>
        </p:spPr>
        <p:txBody>
          <a:bodyPr wrap="square" lIns="35997" tIns="45713" rIns="35997" bIns="45713" rtlCol="0" anchor="ctr" anchorCtr="1">
            <a:noAutofit/>
          </a:bodyPr>
          <a:lstStyle>
            <a:defPPr>
              <a:defRPr lang="es-MX"/>
            </a:defPPr>
            <a:lvl1pPr algn="ctr">
              <a:defRPr sz="900">
                <a:solidFill>
                  <a:schemeClr val="tx1"/>
                </a:solidFill>
                <a:latin typeface="Arial Narrow" pitchFamily="34" charset="0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s-MX" b="1" dirty="0" smtClean="0">
                <a:latin typeface="+mn-lt"/>
              </a:rPr>
              <a:t>UNIDAD DE ASUNTOS INTERNOS</a:t>
            </a:r>
            <a:endParaRPr lang="es-MX" b="1" dirty="0">
              <a:latin typeface="+mn-lt"/>
            </a:endParaRPr>
          </a:p>
        </p:txBody>
      </p:sp>
      <p:cxnSp>
        <p:nvCxnSpPr>
          <p:cNvPr id="341" name="340 Conector recto"/>
          <p:cNvCxnSpPr/>
          <p:nvPr/>
        </p:nvCxnSpPr>
        <p:spPr>
          <a:xfrm>
            <a:off x="16849982" y="6896029"/>
            <a:ext cx="0" cy="216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2" name="341 Rectángulo redondeado"/>
          <p:cNvSpPr>
            <a:spLocks/>
          </p:cNvSpPr>
          <p:nvPr/>
        </p:nvSpPr>
        <p:spPr>
          <a:xfrm>
            <a:off x="16237769" y="7122924"/>
            <a:ext cx="1306208" cy="600462"/>
          </a:xfrm>
          <a:prstGeom prst="roundRect">
            <a:avLst>
              <a:gd name="adj" fmla="val 0"/>
            </a:avLst>
          </a:prstGeom>
          <a:noFill/>
          <a:ln w="31750" cmpd="dbl">
            <a:solidFill>
              <a:schemeClr val="tx1"/>
            </a:solidFill>
          </a:ln>
        </p:spPr>
        <p:txBody>
          <a:bodyPr wrap="square" lIns="35997" tIns="45713" rIns="35997" bIns="45713" rtlCol="0" anchor="ctr" anchorCtr="1">
            <a:noAutofit/>
          </a:bodyPr>
          <a:lstStyle/>
          <a:p>
            <a:pPr algn="ctr"/>
            <a:r>
              <a:rPr lang="es-MX" sz="900" b="1" dirty="0"/>
              <a:t>SECRETARÍA DE LA MUJER</a:t>
            </a:r>
          </a:p>
          <a:p>
            <a:pPr algn="ctr"/>
            <a:r>
              <a:rPr lang="es-MX" sz="900" b="1" dirty="0"/>
              <a:t>SANDRA PATRICIA </a:t>
            </a:r>
            <a:r>
              <a:rPr lang="es-MX" sz="900" b="1" dirty="0" smtClean="0"/>
              <a:t>PALACIOS </a:t>
            </a:r>
            <a:r>
              <a:rPr lang="es-MX" sz="900" b="1" dirty="0"/>
              <a:t>MEDINA</a:t>
            </a:r>
          </a:p>
        </p:txBody>
      </p:sp>
      <p:sp>
        <p:nvSpPr>
          <p:cNvPr id="343" name="342 CuadroTexto"/>
          <p:cNvSpPr txBox="1">
            <a:spLocks/>
          </p:cNvSpPr>
          <p:nvPr/>
        </p:nvSpPr>
        <p:spPr>
          <a:xfrm>
            <a:off x="16206797" y="7886494"/>
            <a:ext cx="1368152" cy="734241"/>
          </a:xfrm>
          <a:prstGeom prst="rect">
            <a:avLst/>
          </a:prstGeom>
          <a:solidFill>
            <a:schemeClr val="bg1"/>
          </a:solidFill>
          <a:ln w="31750" cmpd="dbl">
            <a:solidFill>
              <a:schemeClr val="tx1"/>
            </a:solidFill>
          </a:ln>
        </p:spPr>
        <p:txBody>
          <a:bodyPr wrap="square" lIns="35997" tIns="45713" rIns="35997" bIns="45713" rtlCol="0" anchor="ctr" anchorCtr="1">
            <a:noAutofit/>
          </a:bodyPr>
          <a:lstStyle>
            <a:defPPr>
              <a:defRPr lang="es-MX"/>
            </a:defPPr>
            <a:lvl1pPr algn="ctr">
              <a:defRPr sz="900">
                <a:solidFill>
                  <a:schemeClr val="tx1"/>
                </a:solidFill>
                <a:latin typeface="Arial Narrow" pitchFamily="34" charset="0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s-MX" b="1" dirty="0" smtClean="0">
                <a:latin typeface="+mn-lt"/>
              </a:rPr>
              <a:t>DIRECCIÓN PARA UNA VIDA LIBRE DE VIOLENCIA</a:t>
            </a:r>
          </a:p>
          <a:p>
            <a:r>
              <a:rPr lang="es-MX" b="1" dirty="0" smtClean="0">
                <a:latin typeface="+mn-lt"/>
              </a:rPr>
              <a:t>YAREMI JUAREZ MORALES</a:t>
            </a:r>
            <a:endParaRPr lang="es-MX" b="1" dirty="0">
              <a:latin typeface="+mn-lt"/>
            </a:endParaRPr>
          </a:p>
        </p:txBody>
      </p:sp>
      <p:sp>
        <p:nvSpPr>
          <p:cNvPr id="344" name="141 CuadroTexto"/>
          <p:cNvSpPr txBox="1">
            <a:spLocks/>
          </p:cNvSpPr>
          <p:nvPr/>
        </p:nvSpPr>
        <p:spPr>
          <a:xfrm>
            <a:off x="16237769" y="8768170"/>
            <a:ext cx="1368152" cy="842921"/>
          </a:xfrm>
          <a:prstGeom prst="rect">
            <a:avLst/>
          </a:prstGeom>
          <a:solidFill>
            <a:schemeClr val="bg1"/>
          </a:solidFill>
          <a:ln w="31750" cmpd="dbl">
            <a:solidFill>
              <a:schemeClr val="tx1"/>
            </a:solidFill>
          </a:ln>
        </p:spPr>
        <p:txBody>
          <a:bodyPr wrap="square" lIns="35997" tIns="45713" rIns="35997" bIns="45713" rtlCol="0" anchor="ctr" anchorCtr="1">
            <a:noAutofit/>
          </a:bodyPr>
          <a:lstStyle>
            <a:defPPr>
              <a:defRPr lang="es-MX"/>
            </a:defPPr>
            <a:lvl1pPr algn="ctr">
              <a:defRPr sz="900">
                <a:solidFill>
                  <a:schemeClr val="tx1"/>
                </a:solidFill>
                <a:latin typeface="Arial Narrow" pitchFamily="34" charset="0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s-MX" b="1" dirty="0" smtClean="0">
                <a:latin typeface="+mn-lt"/>
              </a:rPr>
              <a:t>DIRECCION DE POLITICAS PARA LA IGUALDAD SUSTANTIVA</a:t>
            </a:r>
          </a:p>
          <a:p>
            <a:r>
              <a:rPr lang="es-MX" b="1" dirty="0" smtClean="0">
                <a:latin typeface="+mn-lt"/>
              </a:rPr>
              <a:t>MAGDALENA MTZ NOLAZCO</a:t>
            </a:r>
            <a:endParaRPr lang="es-MX" b="1" dirty="0">
              <a:latin typeface="+mn-lt"/>
            </a:endParaRPr>
          </a:p>
        </p:txBody>
      </p:sp>
      <p:cxnSp>
        <p:nvCxnSpPr>
          <p:cNvPr id="345" name="188 Conector recto"/>
          <p:cNvCxnSpPr/>
          <p:nvPr/>
        </p:nvCxnSpPr>
        <p:spPr>
          <a:xfrm>
            <a:off x="16868825" y="7743143"/>
            <a:ext cx="2" cy="14055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6" name="188 Conector recto"/>
          <p:cNvCxnSpPr/>
          <p:nvPr/>
        </p:nvCxnSpPr>
        <p:spPr>
          <a:xfrm>
            <a:off x="16890875" y="8639298"/>
            <a:ext cx="2" cy="1288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7" name="141 CuadroTexto"/>
          <p:cNvSpPr txBox="1">
            <a:spLocks/>
          </p:cNvSpPr>
          <p:nvPr/>
        </p:nvSpPr>
        <p:spPr>
          <a:xfrm>
            <a:off x="16237769" y="9779970"/>
            <a:ext cx="1368152" cy="706787"/>
          </a:xfrm>
          <a:prstGeom prst="rect">
            <a:avLst/>
          </a:prstGeom>
          <a:solidFill>
            <a:schemeClr val="bg1"/>
          </a:solidFill>
          <a:ln w="31750" cmpd="dbl">
            <a:solidFill>
              <a:schemeClr val="tx1"/>
            </a:solidFill>
          </a:ln>
        </p:spPr>
        <p:txBody>
          <a:bodyPr wrap="square" lIns="35997" tIns="45713" rIns="35997" bIns="45713" rtlCol="0" anchor="ctr" anchorCtr="1">
            <a:noAutofit/>
          </a:bodyPr>
          <a:lstStyle>
            <a:defPPr>
              <a:defRPr lang="es-MX"/>
            </a:defPPr>
            <a:lvl1pPr algn="ctr">
              <a:defRPr sz="900">
                <a:solidFill>
                  <a:schemeClr val="tx1"/>
                </a:solidFill>
                <a:latin typeface="Arial Narrow" pitchFamily="34" charset="0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s-MX" b="1" dirty="0" smtClean="0">
                <a:latin typeface="+mn-lt"/>
              </a:rPr>
              <a:t>DIRECCION DE RELACIONES INSTITUCIONALES</a:t>
            </a:r>
          </a:p>
          <a:p>
            <a:r>
              <a:rPr lang="es-MX" b="1" dirty="0" smtClean="0">
                <a:latin typeface="+mn-lt"/>
              </a:rPr>
              <a:t>FRANCICO JAVIER BAEZ DOMINGUEZ</a:t>
            </a:r>
            <a:endParaRPr lang="es-MX" b="1" dirty="0">
              <a:latin typeface="+mn-lt"/>
            </a:endParaRPr>
          </a:p>
        </p:txBody>
      </p:sp>
      <p:cxnSp>
        <p:nvCxnSpPr>
          <p:cNvPr id="348" name="188 Conector recto"/>
          <p:cNvCxnSpPr/>
          <p:nvPr/>
        </p:nvCxnSpPr>
        <p:spPr>
          <a:xfrm>
            <a:off x="16921847" y="9629989"/>
            <a:ext cx="2" cy="1288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9" name="Rectángulo redondeado 3"/>
          <p:cNvSpPr/>
          <p:nvPr/>
        </p:nvSpPr>
        <p:spPr>
          <a:xfrm>
            <a:off x="14135370" y="2822746"/>
            <a:ext cx="2102399" cy="784816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1750" cmpd="dbl">
            <a:solidFill>
              <a:schemeClr val="tx1"/>
            </a:solidFill>
          </a:ln>
        </p:spPr>
        <p:txBody>
          <a:bodyPr wrap="square" lIns="91428" tIns="45713" rIns="91428" bIns="45713" rtlCol="0">
            <a:spAutoFit/>
          </a:bodyPr>
          <a:lstStyle/>
          <a:p>
            <a:pPr algn="ctr"/>
            <a:r>
              <a:rPr lang="es-ES_tradnl" sz="900" b="1" dirty="0" smtClean="0"/>
              <a:t>ENCARGADA DE LA DIRECCIÓN </a:t>
            </a:r>
            <a:r>
              <a:rPr lang="es-ES_tradnl" sz="900" b="1" dirty="0"/>
              <a:t>DE ASISTENCIA SOCIAL Y </a:t>
            </a:r>
            <a:r>
              <a:rPr lang="es-ES_tradnl" sz="900" b="1" dirty="0" smtClean="0"/>
              <a:t>GESTORIA</a:t>
            </a:r>
          </a:p>
          <a:p>
            <a:pPr algn="ctr"/>
            <a:r>
              <a:rPr lang="es-ES_tradnl" sz="900" b="1" dirty="0" smtClean="0"/>
              <a:t>MARIA DE JESÚS CASTAÑEDA CARRANZA </a:t>
            </a:r>
            <a:endParaRPr lang="es-ES_tradnl" sz="900" b="1" dirty="0"/>
          </a:p>
        </p:txBody>
      </p:sp>
      <p:cxnSp>
        <p:nvCxnSpPr>
          <p:cNvPr id="350" name="349 Conector recto"/>
          <p:cNvCxnSpPr>
            <a:stCxn id="237" idx="3"/>
            <a:endCxn id="349" idx="1"/>
          </p:cNvCxnSpPr>
          <p:nvPr/>
        </p:nvCxnSpPr>
        <p:spPr>
          <a:xfrm flipV="1">
            <a:off x="11132022" y="3215154"/>
            <a:ext cx="3003348" cy="39240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1" name="Rectángulo redondeado 3"/>
          <p:cNvSpPr/>
          <p:nvPr/>
        </p:nvSpPr>
        <p:spPr>
          <a:xfrm>
            <a:off x="14104695" y="1246641"/>
            <a:ext cx="2102399" cy="646317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1750" cmpd="dbl">
            <a:solidFill>
              <a:schemeClr val="tx1"/>
            </a:solidFill>
          </a:ln>
        </p:spPr>
        <p:txBody>
          <a:bodyPr wrap="square" lIns="91428" tIns="45713" rIns="91428" bIns="45713" rtlCol="0">
            <a:spAutoFit/>
          </a:bodyPr>
          <a:lstStyle/>
          <a:p>
            <a:pPr algn="ctr"/>
            <a:r>
              <a:rPr lang="es-ES_tradnl" sz="900" b="1" dirty="0" smtClean="0"/>
              <a:t>ENCARGADA DE LA DIRECCIÓN </a:t>
            </a:r>
            <a:r>
              <a:rPr lang="es-ES_tradnl" sz="900" b="1" dirty="0"/>
              <a:t>DE INFANCIA Y </a:t>
            </a:r>
            <a:r>
              <a:rPr lang="es-ES_tradnl" sz="900" b="1" dirty="0" smtClean="0"/>
              <a:t>FAMILIA</a:t>
            </a:r>
          </a:p>
          <a:p>
            <a:pPr algn="ctr"/>
            <a:r>
              <a:rPr lang="es-ES_tradnl" sz="900" b="1" dirty="0" smtClean="0"/>
              <a:t>SANDRA MARGARITA RUIZ RAMIREZ </a:t>
            </a:r>
            <a:endParaRPr lang="es-ES_tradnl" sz="900" b="1" dirty="0"/>
          </a:p>
        </p:txBody>
      </p:sp>
      <p:sp>
        <p:nvSpPr>
          <p:cNvPr id="352" name="Rectángulo redondeado 3"/>
          <p:cNvSpPr/>
          <p:nvPr/>
        </p:nvSpPr>
        <p:spPr>
          <a:xfrm>
            <a:off x="14104695" y="2046854"/>
            <a:ext cx="2102401" cy="646317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1750" cmpd="dbl">
            <a:solidFill>
              <a:schemeClr val="tx1"/>
            </a:solidFill>
          </a:ln>
        </p:spPr>
        <p:txBody>
          <a:bodyPr wrap="square" lIns="91428" tIns="45713" rIns="91428" bIns="45713" rtlCol="0">
            <a:spAutoFit/>
          </a:bodyPr>
          <a:lstStyle/>
          <a:p>
            <a:pPr algn="ctr"/>
            <a:r>
              <a:rPr lang="es-ES_tradnl" sz="900" b="1" dirty="0" smtClean="0"/>
              <a:t>ENCARGADA DE LA DIRECCIÓN </a:t>
            </a:r>
            <a:r>
              <a:rPr lang="es-ES_tradnl" sz="900" b="1" dirty="0"/>
              <a:t>DE PROGRAMAS </a:t>
            </a:r>
            <a:r>
              <a:rPr lang="es-ES_tradnl" sz="900" b="1" dirty="0" smtClean="0"/>
              <a:t>ALIMENTARIOS</a:t>
            </a:r>
          </a:p>
          <a:p>
            <a:pPr algn="ctr"/>
            <a:r>
              <a:rPr lang="es-ES_tradnl" sz="900" b="1" dirty="0" smtClean="0"/>
              <a:t>YOLANDA BERENICE DELGADILLO TORRES </a:t>
            </a:r>
            <a:endParaRPr lang="es-ES_tradnl" sz="900" b="1" dirty="0"/>
          </a:p>
        </p:txBody>
      </p:sp>
      <p:sp>
        <p:nvSpPr>
          <p:cNvPr id="353" name="Rectángulo redondeado 3"/>
          <p:cNvSpPr/>
          <p:nvPr/>
        </p:nvSpPr>
        <p:spPr>
          <a:xfrm>
            <a:off x="14152864" y="3768370"/>
            <a:ext cx="2102399" cy="369318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1750" cmpd="dbl">
            <a:solidFill>
              <a:schemeClr val="tx1"/>
            </a:solidFill>
          </a:ln>
        </p:spPr>
        <p:txBody>
          <a:bodyPr wrap="square" lIns="91428" tIns="45713" rIns="91428" bIns="45713" rtlCol="0">
            <a:spAutoFit/>
          </a:bodyPr>
          <a:lstStyle/>
          <a:p>
            <a:pPr algn="ctr"/>
            <a:r>
              <a:rPr lang="es-ES_tradnl" sz="900" b="1" dirty="0"/>
              <a:t>DIRECCIÓN DE ATENCION A LA DISCAPACIDAD</a:t>
            </a:r>
          </a:p>
        </p:txBody>
      </p:sp>
      <p:cxnSp>
        <p:nvCxnSpPr>
          <p:cNvPr id="354" name="353 Conector recto"/>
          <p:cNvCxnSpPr>
            <a:stCxn id="237" idx="3"/>
            <a:endCxn id="353" idx="1"/>
          </p:cNvCxnSpPr>
          <p:nvPr/>
        </p:nvCxnSpPr>
        <p:spPr>
          <a:xfrm>
            <a:off x="11132022" y="3607562"/>
            <a:ext cx="3020842" cy="3454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5" name="354 Conector recto"/>
          <p:cNvCxnSpPr>
            <a:stCxn id="237" idx="3"/>
            <a:endCxn id="352" idx="1"/>
          </p:cNvCxnSpPr>
          <p:nvPr/>
        </p:nvCxnSpPr>
        <p:spPr>
          <a:xfrm flipV="1">
            <a:off x="11132022" y="2370013"/>
            <a:ext cx="2972673" cy="123754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6" name="355 Conector recto"/>
          <p:cNvCxnSpPr>
            <a:stCxn id="237" idx="3"/>
            <a:endCxn id="351" idx="1"/>
          </p:cNvCxnSpPr>
          <p:nvPr/>
        </p:nvCxnSpPr>
        <p:spPr>
          <a:xfrm flipV="1">
            <a:off x="11132022" y="1569800"/>
            <a:ext cx="2972673" cy="20377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7" name="Rectángulo redondeado 3"/>
          <p:cNvSpPr/>
          <p:nvPr/>
        </p:nvSpPr>
        <p:spPr>
          <a:xfrm>
            <a:off x="14152863" y="4266271"/>
            <a:ext cx="2102399" cy="646317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1750" cmpd="dbl">
            <a:solidFill>
              <a:schemeClr val="tx1"/>
            </a:solidFill>
          </a:ln>
        </p:spPr>
        <p:txBody>
          <a:bodyPr wrap="square" lIns="91428" tIns="45713" rIns="91428" bIns="45713" rtlCol="0">
            <a:spAutoFit/>
          </a:bodyPr>
          <a:lstStyle/>
          <a:p>
            <a:pPr algn="ctr"/>
            <a:r>
              <a:rPr lang="es-ES_tradnl" sz="900" b="1" dirty="0" smtClean="0"/>
              <a:t>ENCARGADA DE LA DIRECCIÓN </a:t>
            </a:r>
            <a:r>
              <a:rPr lang="es-ES_tradnl" sz="900" b="1" dirty="0"/>
              <a:t>DE PROTECCION AL ADULTO </a:t>
            </a:r>
            <a:r>
              <a:rPr lang="es-ES_tradnl" sz="900" b="1" dirty="0" smtClean="0"/>
              <a:t>MAYOR</a:t>
            </a:r>
          </a:p>
          <a:p>
            <a:pPr algn="ctr"/>
            <a:r>
              <a:rPr lang="es-ES_tradnl" sz="900" b="1" dirty="0" smtClean="0"/>
              <a:t>MELISSA RUIZ CUEVAS </a:t>
            </a:r>
            <a:endParaRPr lang="es-ES_tradnl" sz="900" b="1" dirty="0"/>
          </a:p>
        </p:txBody>
      </p:sp>
      <p:cxnSp>
        <p:nvCxnSpPr>
          <p:cNvPr id="358" name="357 Conector recto"/>
          <p:cNvCxnSpPr>
            <a:stCxn id="237" idx="3"/>
            <a:endCxn id="357" idx="1"/>
          </p:cNvCxnSpPr>
          <p:nvPr/>
        </p:nvCxnSpPr>
        <p:spPr>
          <a:xfrm>
            <a:off x="11132022" y="3607562"/>
            <a:ext cx="3020841" cy="9818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9" name="188 Conector recto"/>
          <p:cNvCxnSpPr/>
          <p:nvPr/>
        </p:nvCxnSpPr>
        <p:spPr>
          <a:xfrm>
            <a:off x="13901022" y="11637823"/>
            <a:ext cx="2" cy="1288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0" name="188 Conector recto"/>
          <p:cNvCxnSpPr/>
          <p:nvPr/>
        </p:nvCxnSpPr>
        <p:spPr>
          <a:xfrm>
            <a:off x="13880463" y="12676628"/>
            <a:ext cx="2" cy="1288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1" name="141 CuadroTexto"/>
          <p:cNvSpPr txBox="1">
            <a:spLocks/>
          </p:cNvSpPr>
          <p:nvPr/>
        </p:nvSpPr>
        <p:spPr>
          <a:xfrm>
            <a:off x="13187944" y="13385534"/>
            <a:ext cx="1432248" cy="386518"/>
          </a:xfrm>
          <a:prstGeom prst="rect">
            <a:avLst/>
          </a:prstGeom>
          <a:solidFill>
            <a:schemeClr val="bg1"/>
          </a:solidFill>
          <a:ln w="31750" cmpd="dbl">
            <a:solidFill>
              <a:schemeClr val="tx1"/>
            </a:solidFill>
          </a:ln>
        </p:spPr>
        <p:txBody>
          <a:bodyPr wrap="square" lIns="35997" tIns="45713" rIns="35997" bIns="45713" rtlCol="0" anchor="ctr" anchorCtr="1">
            <a:noAutofit/>
          </a:bodyPr>
          <a:lstStyle>
            <a:defPPr>
              <a:defRPr lang="es-MX"/>
            </a:defPPr>
            <a:lvl1pPr algn="ctr">
              <a:defRPr sz="900">
                <a:solidFill>
                  <a:schemeClr val="tx1"/>
                </a:solidFill>
                <a:latin typeface="Arial Narrow" pitchFamily="34" charset="0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s-MX" b="1" dirty="0" smtClean="0">
                <a:latin typeface="+mn-lt"/>
              </a:rPr>
              <a:t>COMISION DE HONOR Y JUSTICIA</a:t>
            </a:r>
            <a:endParaRPr lang="es-MX" b="1" dirty="0">
              <a:latin typeface="+mn-lt"/>
            </a:endParaRPr>
          </a:p>
        </p:txBody>
      </p:sp>
      <p:cxnSp>
        <p:nvCxnSpPr>
          <p:cNvPr id="362" name="188 Conector recto"/>
          <p:cNvCxnSpPr/>
          <p:nvPr/>
        </p:nvCxnSpPr>
        <p:spPr>
          <a:xfrm>
            <a:off x="13904070" y="13243834"/>
            <a:ext cx="2" cy="1288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3" name="362 Rectángulo"/>
          <p:cNvSpPr>
            <a:spLocks/>
          </p:cNvSpPr>
          <p:nvPr/>
        </p:nvSpPr>
        <p:spPr>
          <a:xfrm>
            <a:off x="1677467" y="10659372"/>
            <a:ext cx="1318699" cy="817803"/>
          </a:xfrm>
          <a:prstGeom prst="rect">
            <a:avLst/>
          </a:prstGeom>
          <a:solidFill>
            <a:schemeClr val="bg1"/>
          </a:solidFill>
          <a:ln w="31750" cmpd="dbl">
            <a:solidFill>
              <a:schemeClr val="tx1"/>
            </a:solidFill>
          </a:ln>
        </p:spPr>
        <p:txBody>
          <a:bodyPr wrap="square" lIns="35997" tIns="45713" rIns="35997" bIns="45713" rtlCol="0" anchor="ctr" anchorCtr="1">
            <a:noAutofit/>
          </a:bodyPr>
          <a:lstStyle/>
          <a:p>
            <a:pPr algn="ctr"/>
            <a:r>
              <a:rPr lang="es-ES" sz="900" b="1" dirty="0"/>
              <a:t>DIRECCIÓN OPERTAIVA DE SERVICIOS PUBLICOS JESUS HUMBERTO CANTÚ ACOSTA</a:t>
            </a:r>
          </a:p>
        </p:txBody>
      </p:sp>
      <p:cxnSp>
        <p:nvCxnSpPr>
          <p:cNvPr id="364" name="188 Conector recto"/>
          <p:cNvCxnSpPr/>
          <p:nvPr/>
        </p:nvCxnSpPr>
        <p:spPr>
          <a:xfrm>
            <a:off x="2336810" y="10505644"/>
            <a:ext cx="2" cy="14055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3" name="252 CuadroTexto"/>
          <p:cNvSpPr txBox="1">
            <a:spLocks/>
          </p:cNvSpPr>
          <p:nvPr/>
        </p:nvSpPr>
        <p:spPr>
          <a:xfrm>
            <a:off x="4654394" y="7128842"/>
            <a:ext cx="1476759" cy="697467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5997" tIns="45713" rIns="35997" bIns="45713" rtlCol="0" anchor="ctr" anchorCtr="1">
            <a:noAutofit/>
          </a:bodyPr>
          <a:lstStyle>
            <a:defPPr>
              <a:defRPr lang="es-MX"/>
            </a:defPPr>
            <a:lvl1pPr algn="ctr">
              <a:defRPr sz="900">
                <a:solidFill>
                  <a:schemeClr val="tx1"/>
                </a:solidFill>
                <a:latin typeface="Arial Narrow" pitchFamily="34" charset="0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s-MX" b="1" dirty="0" smtClean="0">
                <a:latin typeface="+mn-lt"/>
              </a:rPr>
              <a:t>SECRETARÍA </a:t>
            </a:r>
            <a:r>
              <a:rPr lang="es-MX" b="1" dirty="0">
                <a:latin typeface="+mn-lt"/>
              </a:rPr>
              <a:t>DE </a:t>
            </a:r>
          </a:p>
          <a:p>
            <a:r>
              <a:rPr lang="es-MX" b="1" dirty="0">
                <a:latin typeface="+mn-lt"/>
              </a:rPr>
              <a:t>DESARROLLO URBANO Y </a:t>
            </a:r>
            <a:r>
              <a:rPr lang="es-MX" b="1" dirty="0" smtClean="0">
                <a:latin typeface="+mn-lt"/>
              </a:rPr>
              <a:t>MOVILIDAD</a:t>
            </a:r>
            <a:endParaRPr lang="es-MX" b="1" dirty="0">
              <a:latin typeface="+mn-lt"/>
            </a:endParaRPr>
          </a:p>
          <a:p>
            <a:r>
              <a:rPr lang="es-MX" b="1" dirty="0">
                <a:latin typeface="+mn-lt"/>
              </a:rPr>
              <a:t>IGNACIO HIERRO GOMEZ</a:t>
            </a:r>
          </a:p>
        </p:txBody>
      </p:sp>
    </p:spTree>
    <p:extLst>
      <p:ext uri="{BB962C8B-B14F-4D97-AF65-F5344CB8AC3E}">
        <p14:creationId xmlns:p14="http://schemas.microsoft.com/office/powerpoint/2010/main" val="248309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 2021-2024</Template>
  <TotalTime>701</TotalTime>
  <Words>735</Words>
  <Application>Microsoft Office PowerPoint</Application>
  <PresentationFormat>Personalizado</PresentationFormat>
  <Paragraphs>171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Simple Light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PC</dc:creator>
  <cp:lastModifiedBy>Credenciales RH</cp:lastModifiedBy>
  <cp:revision>51</cp:revision>
  <cp:lastPrinted>2021-11-09T15:14:27Z</cp:lastPrinted>
  <dcterms:modified xsi:type="dcterms:W3CDTF">2021-11-19T19:45:08Z</dcterms:modified>
</cp:coreProperties>
</file>